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0"/>
  </p:notesMasterIdLst>
  <p:sldIdLst>
    <p:sldId id="285" r:id="rId2"/>
    <p:sldId id="288" r:id="rId3"/>
    <p:sldId id="318" r:id="rId4"/>
    <p:sldId id="290" r:id="rId5"/>
    <p:sldId id="291" r:id="rId6"/>
    <p:sldId id="311" r:id="rId7"/>
    <p:sldId id="304" r:id="rId8"/>
    <p:sldId id="309" r:id="rId9"/>
    <p:sldId id="636" r:id="rId10"/>
    <p:sldId id="635" r:id="rId11"/>
    <p:sldId id="307" r:id="rId12"/>
    <p:sldId id="321" r:id="rId13"/>
    <p:sldId id="322" r:id="rId14"/>
    <p:sldId id="323" r:id="rId15"/>
    <p:sldId id="637" r:id="rId16"/>
    <p:sldId id="638" r:id="rId17"/>
    <p:sldId id="324" r:id="rId18"/>
    <p:sldId id="319" r:id="rId19"/>
    <p:sldId id="320" r:id="rId20"/>
    <p:sldId id="312" r:id="rId21"/>
    <p:sldId id="313" r:id="rId22"/>
    <p:sldId id="314" r:id="rId23"/>
    <p:sldId id="315" r:id="rId24"/>
    <p:sldId id="310" r:id="rId25"/>
    <p:sldId id="317" r:id="rId26"/>
    <p:sldId id="316" r:id="rId27"/>
    <p:sldId id="303" r:id="rId28"/>
    <p:sldId id="300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41E8C"/>
    <a:srgbClr val="009065"/>
    <a:srgbClr val="FBD9D9"/>
    <a:srgbClr val="EDEAE4"/>
    <a:srgbClr val="FFDDDD"/>
    <a:srgbClr val="B22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170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44608;&#46041;&#54785;\Desktop\&#44608;&#46041;&#54785;\2017%20KSC%20&#52628;&#44228;%20CIED%20in%20Asia\CRT_2005~2017.09_85&#47749;_&#44608;&#46041;&#54785;&#44284;&#51109;&#45784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44608;&#46041;&#54785;\Desktop\&#44608;&#46041;&#54785;\2017%20KSC%20&#52628;&#44228;%20CIED%20in%20Asia\CRT_2005~2017.09_85&#47749;_&#44608;&#46041;&#54785;&#44284;&#51109;&#45784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65-4FC4-9DC5-E9E7EB580E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65-4FC4-9DC5-E9E7EB580E23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65-4FC4-9DC5-E9E7EB580E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65-4FC4-9DC5-E9E7EB580E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65-4FC4-9DC5-E9E7EB580E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65-4FC4-9DC5-E9E7EB580E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'SPSS 형태'!$U$95:$U$100</c:f>
              <c:strCache>
                <c:ptCount val="6"/>
                <c:pt idx="0">
                  <c:v>reponder</c:v>
                </c:pt>
                <c:pt idx="1">
                  <c:v>non-responder</c:v>
                </c:pt>
                <c:pt idx="2">
                  <c:v>mortality</c:v>
                </c:pt>
                <c:pt idx="3">
                  <c:v>survivor</c:v>
                </c:pt>
                <c:pt idx="4">
                  <c:v>ischemic</c:v>
                </c:pt>
                <c:pt idx="5">
                  <c:v>non-ischemic</c:v>
                </c:pt>
              </c:strCache>
            </c:strRef>
          </c:cat>
          <c:val>
            <c:numRef>
              <c:f>'SPSS 형태'!$V$95:$V$100</c:f>
              <c:numCache>
                <c:formatCode>0.00%</c:formatCode>
                <c:ptCount val="6"/>
                <c:pt idx="0" formatCode="0%">
                  <c:v>0.56470588235294117</c:v>
                </c:pt>
                <c:pt idx="1">
                  <c:v>0.57599999999999996</c:v>
                </c:pt>
                <c:pt idx="2">
                  <c:v>9.4E-2</c:v>
                </c:pt>
                <c:pt idx="3">
                  <c:v>0.90600000000000003</c:v>
                </c:pt>
                <c:pt idx="4">
                  <c:v>0.11799999999999999</c:v>
                </c:pt>
                <c:pt idx="5">
                  <c:v>0.88200000000000001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65-4FC4-9DC5-E9E7EB580E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872384"/>
        <c:axId val="97913088"/>
      </c:barChart>
      <c:catAx>
        <c:axId val="9787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7913088"/>
        <c:crosses val="autoZero"/>
        <c:auto val="1"/>
        <c:lblAlgn val="ctr"/>
        <c:lblOffset val="100"/>
        <c:noMultiLvlLbl val="0"/>
      </c:catAx>
      <c:valAx>
        <c:axId val="9791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787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'[CRT_2005~2017.09_85명_김동혁과장님.xls]SPSS 형태'!$N$3,'[CRT_2005~2017.09_85명_김동혁과장님.xls]SPSS 형태'!$P$3</c:f>
              <c:numCache>
                <c:formatCode>General</c:formatCode>
                <c:ptCount val="2"/>
                <c:pt idx="0">
                  <c:v>26</c:v>
                </c:pt>
                <c:pt idx="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E-4ADD-A99D-86079D2670FD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'[CRT_2005~2017.09_85명_김동혁과장님.xls]SPSS 형태'!$N$4,'[CRT_2005~2017.09_85명_김동혁과장님.xls]SPSS 형태'!$P$4</c:f>
              <c:numCache>
                <c:formatCode>General</c:formatCode>
                <c:ptCount val="2"/>
                <c:pt idx="0">
                  <c:v>33</c:v>
                </c:pt>
                <c:pt idx="1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E-4ADD-A99D-86079D2670FD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'[CRT_2005~2017.09_85명_김동혁과장님.xls]SPSS 형태'!$N$5,'[CRT_2005~2017.09_85명_김동혁과장님.xls]SPSS 형태'!$P$5</c:f>
              <c:numCache>
                <c:formatCode>General</c:formatCode>
                <c:ptCount val="2"/>
                <c:pt idx="0">
                  <c:v>34</c:v>
                </c:pt>
                <c:pt idx="1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2E-4ADD-A99D-86079D2670FD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'[CRT_2005~2017.09_85명_김동혁과장님.xls]SPSS 형태'!$N$6,'[CRT_2005~2017.09_85명_김동혁과장님.xls]SPSS 형태'!$P$6</c:f>
              <c:numCache>
                <c:formatCode>General</c:formatCode>
                <c:ptCount val="2"/>
                <c:pt idx="0">
                  <c:v>18</c:v>
                </c:pt>
                <c:pt idx="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2E-4ADD-A99D-86079D2670FD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'[CRT_2005~2017.09_85명_김동혁과장님.xls]SPSS 형태'!$N$7,'[CRT_2005~2017.09_85명_김동혁과장님.xls]SPSS 형태'!$P$7</c:f>
              <c:numCache>
                <c:formatCode>General</c:formatCode>
                <c:ptCount val="2"/>
                <c:pt idx="0">
                  <c:v>39</c:v>
                </c:pt>
                <c:pt idx="1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2E-4ADD-A99D-86079D2670FD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'[CRT_2005~2017.09_85명_김동혁과장님.xls]SPSS 형태'!$N$8,'[CRT_2005~2017.09_85명_김동혁과장님.xls]SPSS 형태'!$P$8</c:f>
              <c:numCache>
                <c:formatCode>General</c:formatCode>
                <c:ptCount val="2"/>
                <c:pt idx="0">
                  <c:v>28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2E-4ADD-A99D-86079D2670FD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형태'!$N$9,'[CRT_2005~2017.09_85명_김동혁과장님.xls]SPSS 형태'!$P$9</c:f>
              <c:numCache>
                <c:formatCode>General</c:formatCode>
                <c:ptCount val="2"/>
                <c:pt idx="0">
                  <c:v>33</c:v>
                </c:pt>
                <c:pt idx="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2E-4ADD-A99D-86079D2670FD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형태'!$N$10,'[CRT_2005~2017.09_85명_김동혁과장님.xls]SPSS 형태'!$P$10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D2E-4ADD-A99D-86079D2670FD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형태'!$N$11,'[CRT_2005~2017.09_85명_김동혁과장님.xls]SPSS 형태'!$P$11</c:f>
              <c:numCache>
                <c:formatCode>General</c:formatCode>
                <c:ptCount val="2"/>
                <c:pt idx="0">
                  <c:v>28</c:v>
                </c:pt>
                <c:pt idx="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D2E-4ADD-A99D-86079D2670FD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형태'!$N$12,'[CRT_2005~2017.09_85명_김동혁과장님.xls]SPSS 형태'!$P$12</c:f>
              <c:numCache>
                <c:formatCode>General</c:formatCode>
                <c:ptCount val="2"/>
                <c:pt idx="0">
                  <c:v>31.5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D2E-4ADD-A99D-86079D2670FD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형태'!$N$13,'[CRT_2005~2017.09_85명_김동혁과장님.xls]SPSS 형태'!$P$13</c:f>
              <c:numCache>
                <c:formatCode>General</c:formatCode>
                <c:ptCount val="2"/>
                <c:pt idx="0">
                  <c:v>33</c:v>
                </c:pt>
                <c:pt idx="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D2E-4ADD-A99D-86079D2670FD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형태'!$N$14,'[CRT_2005~2017.09_85명_김동혁과장님.xls]SPSS 형태'!$P$14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D2E-4ADD-A99D-86079D2670FD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형태'!$N$15,'[CRT_2005~2017.09_85명_김동혁과장님.xls]SPSS 형태'!$P$15</c:f>
              <c:numCache>
                <c:formatCode>General</c:formatCode>
                <c:ptCount val="2"/>
                <c:pt idx="0">
                  <c:v>28</c:v>
                </c:pt>
                <c:pt idx="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D2E-4ADD-A99D-86079D2670FD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형태'!$N$16,'[CRT_2005~2017.09_85명_김동혁과장님.xls]SPSS 형태'!$P$16</c:f>
              <c:numCache>
                <c:formatCode>0_);[Red]\(0\)</c:formatCode>
                <c:ptCount val="2"/>
                <c:pt idx="0" formatCode="General">
                  <c:v>28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D2E-4ADD-A99D-86079D2670FD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형태'!$N$17,'[CRT_2005~2017.09_85명_김동혁과장님.xls]SPSS 형태'!$P$17</c:f>
              <c:numCache>
                <c:formatCode>General</c:formatCode>
                <c:ptCount val="2"/>
                <c:pt idx="0">
                  <c:v>17</c:v>
                </c:pt>
                <c:pt idx="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D2E-4ADD-A99D-86079D2670FD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형태'!$N$18,'[CRT_2005~2017.09_85명_김동혁과장님.xls]SPSS 형태'!$P$18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D2E-4ADD-A99D-86079D2670FD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형태'!$N$19,'[CRT_2005~2017.09_85명_김동혁과장님.xls]SPSS 형태'!$P$19</c:f>
              <c:numCache>
                <c:formatCode>General</c:formatCode>
                <c:ptCount val="2"/>
                <c:pt idx="0">
                  <c:v>15</c:v>
                </c:pt>
                <c:pt idx="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D2E-4ADD-A99D-86079D2670FD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형태'!$N$20,'[CRT_2005~2017.09_85명_김동혁과장님.xls]SPSS 형태'!$P$20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D2E-4ADD-A99D-86079D2670FD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형태'!$N$21,'[CRT_2005~2017.09_85명_김동혁과장님.xls]SPSS 형태'!$P$21</c:f>
              <c:numCache>
                <c:formatCode>General</c:formatCode>
                <c:ptCount val="2"/>
                <c:pt idx="0">
                  <c:v>23</c:v>
                </c:pt>
                <c:pt idx="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D2E-4ADD-A99D-86079D2670FD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형태'!$N$22,'[CRT_2005~2017.09_85명_김동혁과장님.xls]SPSS 형태'!$P$22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D2E-4ADD-A99D-86079D2670FD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형태'!$N$23,'[CRT_2005~2017.09_85명_김동혁과장님.xls]SPSS 형태'!$P$23</c:f>
              <c:numCache>
                <c:formatCode>General</c:formatCode>
                <c:ptCount val="2"/>
                <c:pt idx="0">
                  <c:v>28</c:v>
                </c:pt>
                <c:pt idx="1">
                  <c:v>29.5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D2E-4ADD-A99D-86079D2670FD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형태'!$N$24,'[CRT_2005~2017.09_85명_김동혁과장님.xls]SPSS 형태'!$P$24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D2E-4ADD-A99D-86079D2670FD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형태'!$N$25,'[CRT_2005~2017.09_85명_김동혁과장님.xls]SPSS 형태'!$P$25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8D2E-4ADD-A99D-86079D2670FD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형태'!$N$26,'[CRT_2005~2017.09_85명_김동혁과장님.xls]SPSS 형태'!$P$26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8D2E-4ADD-A99D-86079D2670FD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형태'!$N$27,'[CRT_2005~2017.09_85명_김동혁과장님.xls]SPSS 형태'!$P$27</c:f>
              <c:numCache>
                <c:formatCode>General</c:formatCode>
                <c:ptCount val="2"/>
                <c:pt idx="0">
                  <c:v>26.5</c:v>
                </c:pt>
                <c:pt idx="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D2E-4ADD-A99D-86079D2670FD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형태'!$N$28,'[CRT_2005~2017.09_85명_김동혁과장님.xls]SPSS 형태'!$P$28</c:f>
              <c:numCache>
                <c:formatCode>General</c:formatCode>
                <c:ptCount val="2"/>
                <c:pt idx="0">
                  <c:v>33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D2E-4ADD-A99D-86079D2670FD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형태'!$N$29,'[CRT_2005~2017.09_85명_김동혁과장님.xls]SPSS 형태'!$P$29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D2E-4ADD-A99D-86079D2670FD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형태'!$N$30,'[CRT_2005~2017.09_85명_김동혁과장님.xls]SPSS 형태'!$P$30</c:f>
              <c:numCache>
                <c:formatCode>General</c:formatCode>
                <c:ptCount val="2"/>
                <c:pt idx="0">
                  <c:v>16.5</c:v>
                </c:pt>
                <c:pt idx="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D2E-4ADD-A99D-86079D2670FD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형태'!$N$31,'[CRT_2005~2017.09_85명_김동혁과장님.xls]SPSS 형태'!$P$31</c:f>
              <c:numCache>
                <c:formatCode>General</c:formatCode>
                <c:ptCount val="2"/>
                <c:pt idx="0">
                  <c:v>24</c:v>
                </c:pt>
                <c:pt idx="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8D2E-4ADD-A99D-86079D2670FD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형태'!$N$32,'[CRT_2005~2017.09_85명_김동혁과장님.xls]SPSS 형태'!$P$32</c:f>
              <c:numCache>
                <c:formatCode>General</c:formatCode>
                <c:ptCount val="2"/>
                <c:pt idx="0">
                  <c:v>23</c:v>
                </c:pt>
                <c:pt idx="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8D2E-4ADD-A99D-86079D2670FD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형태'!$N$33,'[CRT_2005~2017.09_85명_김동혁과장님.xls]SPSS 형태'!$P$33</c:f>
              <c:numCache>
                <c:formatCode>General</c:formatCode>
                <c:ptCount val="2"/>
                <c:pt idx="0">
                  <c:v>30</c:v>
                </c:pt>
                <c:pt idx="1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8D2E-4ADD-A99D-86079D2670FD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형태'!$N$34,'[CRT_2005~2017.09_85명_김동혁과장님.xls]SPSS 형태'!$P$34</c:f>
              <c:numCache>
                <c:formatCode>General</c:formatCode>
                <c:ptCount val="2"/>
                <c:pt idx="0">
                  <c:v>13</c:v>
                </c:pt>
                <c:pt idx="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8D2E-4ADD-A99D-86079D2670FD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형태'!$N$35,'[CRT_2005~2017.09_85명_김동혁과장님.xls]SPSS 형태'!$P$35</c:f>
              <c:numCache>
                <c:formatCode>General</c:formatCode>
                <c:ptCount val="2"/>
                <c:pt idx="0">
                  <c:v>30</c:v>
                </c:pt>
                <c:pt idx="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8D2E-4ADD-A99D-86079D2670FD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형태'!$N$36,'[CRT_2005~2017.09_85명_김동혁과장님.xls]SPSS 형태'!$P$36</c:f>
              <c:numCache>
                <c:formatCode>General</c:formatCode>
                <c:ptCount val="2"/>
                <c:pt idx="0">
                  <c:v>29</c:v>
                </c:pt>
                <c:pt idx="1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8D2E-4ADD-A99D-86079D2670FD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형태'!$N$37,'[CRT_2005~2017.09_85명_김동혁과장님.xls]SPSS 형태'!$P$37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D2E-4ADD-A99D-86079D2670FD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형태'!$N$38,'[CRT_2005~2017.09_85명_김동혁과장님.xls]SPSS 형태'!$P$38</c:f>
              <c:numCache>
                <c:formatCode>General</c:formatCode>
                <c:ptCount val="2"/>
                <c:pt idx="0">
                  <c:v>30</c:v>
                </c:pt>
                <c:pt idx="1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8D2E-4ADD-A99D-86079D2670FD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0000"/>
                  <a:lumOff val="30000"/>
                </a:schemeClr>
              </a:solidFill>
              <a:ln w="9525">
                <a:solidFill>
                  <a:schemeClr val="accent1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형태'!$N$39,'[CRT_2005~2017.09_85명_김동혁과장님.xls]SPSS 형태'!$P$39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8D2E-4ADD-A99D-86079D2670FD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0000"/>
                  <a:lumOff val="30000"/>
                </a:schemeClr>
              </a:solidFill>
              <a:ln w="9525">
                <a:solidFill>
                  <a:schemeClr val="accent2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형태'!$N$40,'[CRT_2005~2017.09_85명_김동혁과장님.xls]SPSS 형태'!$P$40</c:f>
              <c:numCache>
                <c:formatCode>General</c:formatCode>
                <c:ptCount val="2"/>
                <c:pt idx="0">
                  <c:v>25</c:v>
                </c:pt>
                <c:pt idx="1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8D2E-4ADD-A99D-86079D2670FD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0000"/>
                  <a:lumOff val="30000"/>
                </a:schemeClr>
              </a:solidFill>
              <a:ln w="9525">
                <a:solidFill>
                  <a:schemeClr val="accent3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형태'!$N$41,'[CRT_2005~2017.09_85명_김동혁과장님.xls]SPSS 형태'!$P$41</c:f>
              <c:numCache>
                <c:formatCode>General</c:formatCode>
                <c:ptCount val="2"/>
                <c:pt idx="0">
                  <c:v>20.5</c:v>
                </c:pt>
                <c:pt idx="1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8D2E-4ADD-A99D-86079D2670FD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0000"/>
                  <a:lumOff val="30000"/>
                </a:schemeClr>
              </a:solidFill>
              <a:ln w="9525">
                <a:solidFill>
                  <a:schemeClr val="accent4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형태'!$N$42,'[CRT_2005~2017.09_85명_김동혁과장님.xls]SPSS 형태'!$P$42</c:f>
              <c:numCache>
                <c:formatCode>0_);[Red]\(0\)</c:formatCode>
                <c:ptCount val="2"/>
                <c:pt idx="0" formatCode="General">
                  <c:v>15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8D2E-4ADD-A99D-86079D2670FD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  <a:lumOff val="30000"/>
                </a:schemeClr>
              </a:solidFill>
              <a:ln w="9525">
                <a:solidFill>
                  <a:schemeClr val="accent5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형태'!$N$43,'[CRT_2005~2017.09_85명_김동혁과장님.xls]SPSS 형태'!$P$43</c:f>
              <c:numCache>
                <c:formatCode>General</c:formatCode>
                <c:ptCount val="2"/>
                <c:pt idx="0">
                  <c:v>29</c:v>
                </c:pt>
                <c:pt idx="1">
                  <c:v>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8D2E-4ADD-A99D-86079D2670FD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형태'!$N$44,'[CRT_2005~2017.09_85명_김동혁과장님.xls]SPSS 형태'!$P$44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8D2E-4ADD-A99D-86079D2670FD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0000"/>
                </a:schemeClr>
              </a:solidFill>
              <a:ln w="9525">
                <a:solidFill>
                  <a:schemeClr val="accent1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형태'!$N$45,'[CRT_2005~2017.09_85명_김동혁과장님.xls]SPSS 형태'!$P$45</c:f>
              <c:numCache>
                <c:formatCode>General</c:formatCode>
                <c:ptCount val="2"/>
                <c:pt idx="0">
                  <c:v>25.5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8D2E-4ADD-A99D-86079D2670FD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0000"/>
                </a:schemeClr>
              </a:solidFill>
              <a:ln w="9525">
                <a:solidFill>
                  <a:schemeClr val="accent2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형태'!$N$46,'[CRT_2005~2017.09_85명_김동혁과장님.xls]SPSS 형태'!$P$46</c:f>
              <c:numCache>
                <c:formatCode>General</c:formatCode>
                <c:ptCount val="2"/>
                <c:pt idx="0">
                  <c:v>27</c:v>
                </c:pt>
                <c:pt idx="1">
                  <c:v>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8D2E-4ADD-A99D-86079D2670FD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0000"/>
                </a:schemeClr>
              </a:solidFill>
              <a:ln w="9525">
                <a:solidFill>
                  <a:schemeClr val="accent3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형태'!$N$47,'[CRT_2005~2017.09_85명_김동혁과장님.xls]SPSS 형태'!$P$47</c:f>
              <c:numCache>
                <c:formatCode>General</c:formatCode>
                <c:ptCount val="2"/>
                <c:pt idx="0">
                  <c:v>25</c:v>
                </c:pt>
                <c:pt idx="1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8D2E-4ADD-A99D-86079D2670FD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형태'!$N$48,'[CRT_2005~2017.09_85명_김동혁과장님.xls]SPSS 형태'!$P$48</c:f>
              <c:numCache>
                <c:formatCode>General</c:formatCode>
                <c:ptCount val="2"/>
                <c:pt idx="0">
                  <c:v>23</c:v>
                </c:pt>
                <c:pt idx="1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8D2E-4ADD-A99D-86079D2670FD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형태'!$N$49,'[CRT_2005~2017.09_85명_김동혁과장님.xls]SPSS 형태'!$P$49</c:f>
              <c:numCache>
                <c:formatCode>General</c:formatCode>
                <c:ptCount val="2"/>
                <c:pt idx="0">
                  <c:v>35</c:v>
                </c:pt>
                <c:pt idx="1">
                  <c:v>47.5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8D2E-4ADD-A99D-86079D2670FD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0000"/>
                </a:schemeClr>
              </a:solidFill>
              <a:ln w="9525">
                <a:solidFill>
                  <a:schemeClr val="accent6">
                    <a:lumMod val="7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형태'!$N$50,'[CRT_2005~2017.09_85명_김동혁과장님.xls]SPSS 형태'!$P$50</c:f>
              <c:numCache>
                <c:formatCode>General</c:formatCode>
                <c:ptCount val="2"/>
                <c:pt idx="0">
                  <c:v>17.5</c:v>
                </c:pt>
                <c:pt idx="1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8D2E-4ADD-A99D-86079D2670FD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  <a:lumOff val="50000"/>
                </a:schemeClr>
              </a:solidFill>
              <a:ln w="9525">
                <a:solidFill>
                  <a:schemeClr val="accent1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형태'!$N$51,'[CRT_2005~2017.09_85명_김동혁과장님.xls]SPSS 형태'!$P$51</c:f>
              <c:numCache>
                <c:formatCode>General</c:formatCode>
                <c:ptCount val="2"/>
                <c:pt idx="0">
                  <c:v>20</c:v>
                </c:pt>
                <c:pt idx="1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8D2E-4ADD-A99D-86079D2670FD}"/>
            </c:ext>
          </c:extLst>
        </c:ser>
        <c:ser>
          <c:idx val="49"/>
          <c:order val="49"/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  <a:lumOff val="50000"/>
                </a:schemeClr>
              </a:solidFill>
              <a:ln w="9525">
                <a:solidFill>
                  <a:schemeClr val="accent2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형태'!$N$52,'[CRT_2005~2017.09_85명_김동혁과장님.xls]SPSS 형태'!$P$52</c:f>
              <c:numCache>
                <c:formatCode>General</c:formatCode>
                <c:ptCount val="2"/>
                <c:pt idx="0">
                  <c:v>30</c:v>
                </c:pt>
                <c:pt idx="1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8D2E-4ADD-A99D-86079D2670FD}"/>
            </c:ext>
          </c:extLst>
        </c:ser>
        <c:ser>
          <c:idx val="50"/>
          <c:order val="50"/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  <a:lumOff val="50000"/>
                </a:schemeClr>
              </a:solidFill>
              <a:ln w="9525">
                <a:solidFill>
                  <a:schemeClr val="accent3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형태'!$N$53,'[CRT_2005~2017.09_85명_김동혁과장님.xls]SPSS 형태'!$P$53</c:f>
              <c:numCache>
                <c:formatCode>General</c:formatCode>
                <c:ptCount val="2"/>
                <c:pt idx="0">
                  <c:v>19</c:v>
                </c:pt>
                <c:pt idx="1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8D2E-4ADD-A99D-86079D2670FD}"/>
            </c:ext>
          </c:extLst>
        </c:ser>
        <c:ser>
          <c:idx val="51"/>
          <c:order val="51"/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  <a:lumOff val="50000"/>
                </a:schemeClr>
              </a:solidFill>
              <a:ln w="9525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형태'!$N$54,'[CRT_2005~2017.09_85명_김동혁과장님.xls]SPSS 형태'!$P$54</c:f>
              <c:numCache>
                <c:formatCode>General</c:formatCode>
                <c:ptCount val="2"/>
                <c:pt idx="0">
                  <c:v>28</c:v>
                </c:pt>
                <c:pt idx="1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8D2E-4ADD-A99D-86079D2670FD}"/>
            </c:ext>
          </c:extLst>
        </c:ser>
        <c:ser>
          <c:idx val="52"/>
          <c:order val="52"/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  <a:lumOff val="50000"/>
                </a:schemeClr>
              </a:solidFill>
              <a:ln w="9525">
                <a:solidFill>
                  <a:schemeClr val="accent5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형태'!$N$55,'[CRT_2005~2017.09_85명_김동혁과장님.xls]SPSS 형태'!$P$55</c:f>
              <c:numCache>
                <c:formatCode>General</c:formatCode>
                <c:ptCount val="2"/>
                <c:pt idx="0">
                  <c:v>30</c:v>
                </c:pt>
                <c:pt idx="1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8D2E-4ADD-A99D-86079D2670FD}"/>
            </c:ext>
          </c:extLst>
        </c:ser>
        <c:ser>
          <c:idx val="53"/>
          <c:order val="53"/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  <a:lumOff val="50000"/>
                </a:schemeClr>
              </a:solidFill>
              <a:ln w="9525">
                <a:solidFill>
                  <a:schemeClr val="accent6">
                    <a:lumMod val="50000"/>
                    <a:lumOff val="5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형태'!$N$56,'[CRT_2005~2017.09_85명_김동혁과장님.xls]SPSS 형태'!$P$56</c:f>
              <c:numCache>
                <c:formatCode>General</c:formatCode>
                <c:ptCount val="2"/>
                <c:pt idx="0">
                  <c:v>26.5</c:v>
                </c:pt>
                <c:pt idx="1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8D2E-4ADD-A99D-86079D2670FD}"/>
            </c:ext>
          </c:extLst>
        </c:ser>
        <c:ser>
          <c:idx val="54"/>
          <c:order val="54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'[CRT_2005~2017.09_85명_김동혁과장님.xls]SPSS 형태'!$N$57,'[CRT_2005~2017.09_85명_김동혁과장님.xls]SPSS 형태'!$P$57</c:f>
              <c:numCache>
                <c:formatCode>General</c:formatCode>
                <c:ptCount val="2"/>
                <c:pt idx="0">
                  <c:v>25.5</c:v>
                </c:pt>
                <c:pt idx="1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8D2E-4ADD-A99D-86079D2670FD}"/>
            </c:ext>
          </c:extLst>
        </c:ser>
        <c:ser>
          <c:idx val="55"/>
          <c:order val="55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'[CRT_2005~2017.09_85명_김동혁과장님.xls]SPSS 형태'!$N$58,'[CRT_2005~2017.09_85명_김동혁과장님.xls]SPSS 형태'!$P$58</c:f>
              <c:numCache>
                <c:formatCode>General</c:formatCode>
                <c:ptCount val="2"/>
                <c:pt idx="0">
                  <c:v>29</c:v>
                </c:pt>
                <c:pt idx="1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8D2E-4ADD-A99D-86079D2670FD}"/>
            </c:ext>
          </c:extLst>
        </c:ser>
        <c:ser>
          <c:idx val="56"/>
          <c:order val="56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'[CRT_2005~2017.09_85명_김동혁과장님.xls]SPSS 형태'!$N$59,'[CRT_2005~2017.09_85명_김동혁과장님.xls]SPSS 형태'!$P$59</c:f>
              <c:numCache>
                <c:formatCode>General</c:formatCode>
                <c:ptCount val="2"/>
                <c:pt idx="0">
                  <c:v>31.5</c:v>
                </c:pt>
                <c:pt idx="1">
                  <c:v>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8D2E-4ADD-A99D-86079D2670FD}"/>
            </c:ext>
          </c:extLst>
        </c:ser>
        <c:ser>
          <c:idx val="57"/>
          <c:order val="57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'[CRT_2005~2017.09_85명_김동혁과장님.xls]SPSS 형태'!$N$60,'[CRT_2005~2017.09_85명_김동혁과장님.xls]SPSS 형태'!$P$60</c:f>
              <c:numCache>
                <c:formatCode>General</c:formatCode>
                <c:ptCount val="2"/>
                <c:pt idx="0">
                  <c:v>25.5</c:v>
                </c:pt>
                <c:pt idx="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8D2E-4ADD-A99D-86079D2670FD}"/>
            </c:ext>
          </c:extLst>
        </c:ser>
        <c:ser>
          <c:idx val="58"/>
          <c:order val="58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'[CRT_2005~2017.09_85명_김동혁과장님.xls]SPSS 형태'!$N$61,'[CRT_2005~2017.09_85명_김동혁과장님.xls]SPSS 형태'!$P$61</c:f>
              <c:numCache>
                <c:formatCode>General</c:formatCode>
                <c:ptCount val="2"/>
                <c:pt idx="0">
                  <c:v>17.5</c:v>
                </c:pt>
                <c:pt idx="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8D2E-4ADD-A99D-86079D2670FD}"/>
            </c:ext>
          </c:extLst>
        </c:ser>
        <c:ser>
          <c:idx val="59"/>
          <c:order val="59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'[CRT_2005~2017.09_85명_김동혁과장님.xls]SPSS 형태'!$N$62,'[CRT_2005~2017.09_85명_김동혁과장님.xls]SPSS 형태'!$P$62</c:f>
              <c:numCache>
                <c:formatCode>General</c:formatCode>
                <c:ptCount val="2"/>
                <c:pt idx="0">
                  <c:v>31.5</c:v>
                </c:pt>
                <c:pt idx="1">
                  <c:v>45.5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8D2E-4ADD-A99D-86079D2670FD}"/>
            </c:ext>
          </c:extLst>
        </c:ser>
        <c:ser>
          <c:idx val="60"/>
          <c:order val="60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형태'!$N$63,'[CRT_2005~2017.09_85명_김동혁과장님.xls]SPSS 형태'!$P$63</c:f>
              <c:numCache>
                <c:formatCode>General</c:formatCode>
                <c:ptCount val="2"/>
                <c:pt idx="0">
                  <c:v>41.5</c:v>
                </c:pt>
                <c:pt idx="1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D2E-4ADD-A99D-86079D2670FD}"/>
            </c:ext>
          </c:extLst>
        </c:ser>
        <c:ser>
          <c:idx val="61"/>
          <c:order val="61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형태'!$N$64,'[CRT_2005~2017.09_85명_김동혁과장님.xls]SPSS 형태'!$P$64</c:f>
              <c:numCache>
                <c:formatCode>General</c:formatCode>
                <c:ptCount val="2"/>
                <c:pt idx="0">
                  <c:v>23</c:v>
                </c:pt>
                <c:pt idx="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8D2E-4ADD-A99D-86079D2670FD}"/>
            </c:ext>
          </c:extLst>
        </c:ser>
        <c:ser>
          <c:idx val="62"/>
          <c:order val="62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형태'!$N$65,'[CRT_2005~2017.09_85명_김동혁과장님.xls]SPSS 형태'!$P$65</c:f>
              <c:numCache>
                <c:formatCode>General</c:formatCode>
                <c:ptCount val="2"/>
                <c:pt idx="0">
                  <c:v>25.5</c:v>
                </c:pt>
                <c:pt idx="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8D2E-4ADD-A99D-86079D2670FD}"/>
            </c:ext>
          </c:extLst>
        </c:ser>
        <c:ser>
          <c:idx val="63"/>
          <c:order val="63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형태'!$N$66,'[CRT_2005~2017.09_85명_김동혁과장님.xls]SPSS 형태'!$P$66</c:f>
              <c:numCache>
                <c:formatCode>General</c:formatCode>
                <c:ptCount val="2"/>
                <c:pt idx="0">
                  <c:v>26</c:v>
                </c:pt>
                <c:pt idx="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8D2E-4ADD-A99D-86079D2670FD}"/>
            </c:ext>
          </c:extLst>
        </c:ser>
        <c:ser>
          <c:idx val="64"/>
          <c:order val="64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형태'!$N$67,'[CRT_2005~2017.09_85명_김동혁과장님.xls]SPSS 형태'!$P$67</c:f>
              <c:numCache>
                <c:formatCode>General</c:formatCode>
                <c:ptCount val="2"/>
                <c:pt idx="0">
                  <c:v>19</c:v>
                </c:pt>
                <c:pt idx="1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8D2E-4ADD-A99D-86079D2670FD}"/>
            </c:ext>
          </c:extLst>
        </c:ser>
        <c:ser>
          <c:idx val="65"/>
          <c:order val="65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형태'!$N$68,'[CRT_2005~2017.09_85명_김동혁과장님.xls]SPSS 형태'!$P$68</c:f>
              <c:numCache>
                <c:formatCode>General</c:formatCode>
                <c:ptCount val="2"/>
                <c:pt idx="0">
                  <c:v>30</c:v>
                </c:pt>
                <c:pt idx="1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8D2E-4ADD-A99D-86079D2670FD}"/>
            </c:ext>
          </c:extLst>
        </c:ser>
        <c:ser>
          <c:idx val="66"/>
          <c:order val="66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형태'!$N$69,'[CRT_2005~2017.09_85명_김동혁과장님.xls]SPSS 형태'!$P$69</c:f>
              <c:numCache>
                <c:formatCode>General</c:formatCode>
                <c:ptCount val="2"/>
                <c:pt idx="0">
                  <c:v>31</c:v>
                </c:pt>
                <c:pt idx="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8D2E-4ADD-A99D-86079D2670FD}"/>
            </c:ext>
          </c:extLst>
        </c:ser>
        <c:ser>
          <c:idx val="67"/>
          <c:order val="67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형태'!$N$70,'[CRT_2005~2017.09_85명_김동혁과장님.xls]SPSS 형태'!$P$70</c:f>
              <c:numCache>
                <c:formatCode>General</c:formatCode>
                <c:ptCount val="2"/>
                <c:pt idx="0">
                  <c:v>29</c:v>
                </c:pt>
                <c:pt idx="1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8D2E-4ADD-A99D-86079D2670FD}"/>
            </c:ext>
          </c:extLst>
        </c:ser>
        <c:ser>
          <c:idx val="68"/>
          <c:order val="68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형태'!$N$71,'[CRT_2005~2017.09_85명_김동혁과장님.xls]SPSS 형태'!$P$71</c:f>
              <c:numCache>
                <c:formatCode>General</c:formatCode>
                <c:ptCount val="2"/>
                <c:pt idx="0">
                  <c:v>26.5</c:v>
                </c:pt>
                <c:pt idx="1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8D2E-4ADD-A99D-86079D2670FD}"/>
            </c:ext>
          </c:extLst>
        </c:ser>
        <c:ser>
          <c:idx val="69"/>
          <c:order val="69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형태'!$N$72,'[CRT_2005~2017.09_85명_김동혁과장님.xls]SPSS 형태'!$P$72</c:f>
              <c:numCache>
                <c:formatCode>General</c:formatCode>
                <c:ptCount val="2"/>
                <c:pt idx="0">
                  <c:v>33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8D2E-4ADD-A99D-86079D2670FD}"/>
            </c:ext>
          </c:extLst>
        </c:ser>
        <c:ser>
          <c:idx val="70"/>
          <c:order val="70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형태'!$N$73,'[CRT_2005~2017.09_85명_김동혁과장님.xls]SPSS 형태'!$P$73</c:f>
              <c:numCache>
                <c:formatCode>General</c:formatCode>
                <c:ptCount val="2"/>
                <c:pt idx="0">
                  <c:v>39</c:v>
                </c:pt>
                <c:pt idx="1">
                  <c:v>48.5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8D2E-4ADD-A99D-86079D2670FD}"/>
            </c:ext>
          </c:extLst>
        </c:ser>
        <c:ser>
          <c:idx val="71"/>
          <c:order val="71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형태'!$N$74,'[CRT_2005~2017.09_85명_김동혁과장님.xls]SPSS 형태'!$P$74</c:f>
              <c:numCache>
                <c:formatCode>General</c:formatCode>
                <c:ptCount val="2"/>
                <c:pt idx="0">
                  <c:v>25</c:v>
                </c:pt>
                <c:pt idx="1">
                  <c:v>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8D2E-4ADD-A99D-86079D2670FD}"/>
            </c:ext>
          </c:extLst>
        </c:ser>
        <c:ser>
          <c:idx val="72"/>
          <c:order val="72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형태'!$N$75,'[CRT_2005~2017.09_85명_김동혁과장님.xls]SPSS 형태'!$P$75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8D2E-4ADD-A99D-86079D2670FD}"/>
            </c:ext>
          </c:extLst>
        </c:ser>
        <c:ser>
          <c:idx val="73"/>
          <c:order val="73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형태'!$N$76,'[CRT_2005~2017.09_85명_김동혁과장님.xls]SPSS 형태'!$P$76</c:f>
              <c:numCache>
                <c:formatCode>General</c:formatCode>
                <c:ptCount val="2"/>
                <c:pt idx="0">
                  <c:v>31.5</c:v>
                </c:pt>
                <c:pt idx="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8D2E-4ADD-A99D-86079D2670FD}"/>
            </c:ext>
          </c:extLst>
        </c:ser>
        <c:ser>
          <c:idx val="74"/>
          <c:order val="74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형태'!$N$77,'[CRT_2005~2017.09_85명_김동혁과장님.xls]SPSS 형태'!$P$77</c:f>
              <c:numCache>
                <c:formatCode>General</c:formatCode>
                <c:ptCount val="2"/>
                <c:pt idx="0">
                  <c:v>25</c:v>
                </c:pt>
                <c:pt idx="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8D2E-4ADD-A99D-86079D2670FD}"/>
            </c:ext>
          </c:extLst>
        </c:ser>
        <c:ser>
          <c:idx val="75"/>
          <c:order val="75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형태'!$N$78,'[CRT_2005~2017.09_85명_김동혁과장님.xls]SPSS 형태'!$P$78</c:f>
              <c:numCache>
                <c:formatCode>General</c:formatCode>
                <c:ptCount val="2"/>
                <c:pt idx="0">
                  <c:v>35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8D2E-4ADD-A99D-86079D2670FD}"/>
            </c:ext>
          </c:extLst>
        </c:ser>
        <c:ser>
          <c:idx val="76"/>
          <c:order val="76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형태'!$N$79,'[CRT_2005~2017.09_85명_김동혁과장님.xls]SPSS 형태'!$P$79</c:f>
              <c:numCache>
                <c:formatCode>General</c:formatCode>
                <c:ptCount val="2"/>
                <c:pt idx="0">
                  <c:v>30</c:v>
                </c:pt>
                <c:pt idx="1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8D2E-4ADD-A99D-86079D2670FD}"/>
            </c:ext>
          </c:extLst>
        </c:ser>
        <c:ser>
          <c:idx val="77"/>
          <c:order val="77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형태'!$N$80,'[CRT_2005~2017.09_85명_김동혁과장님.xls]SPSS 형태'!$P$80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8D2E-4ADD-A99D-86079D2670FD}"/>
            </c:ext>
          </c:extLst>
        </c:ser>
        <c:ser>
          <c:idx val="78"/>
          <c:order val="78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형태'!$N$81,'[CRT_2005~2017.09_85명_김동혁과장님.xls]SPSS 형태'!$P$81</c:f>
              <c:numCache>
                <c:formatCode>General</c:formatCode>
                <c:ptCount val="2"/>
                <c:pt idx="0">
                  <c:v>28</c:v>
                </c:pt>
                <c:pt idx="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8D2E-4ADD-A99D-86079D2670FD}"/>
            </c:ext>
          </c:extLst>
        </c:ser>
        <c:ser>
          <c:idx val="79"/>
          <c:order val="79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형태'!$N$82,'[CRT_2005~2017.09_85명_김동혁과장님.xls]SPSS 형태'!$P$82</c:f>
              <c:numCache>
                <c:formatCode>General</c:formatCode>
                <c:ptCount val="2"/>
                <c:pt idx="0">
                  <c:v>27.5</c:v>
                </c:pt>
                <c:pt idx="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8D2E-4ADD-A99D-86079D2670FD}"/>
            </c:ext>
          </c:extLst>
        </c:ser>
        <c:ser>
          <c:idx val="80"/>
          <c:order val="80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형태'!$N$83,'[CRT_2005~2017.09_85명_김동혁과장님.xls]SPSS 형태'!$P$83</c:f>
              <c:numCache>
                <c:formatCode>General</c:formatCode>
                <c:ptCount val="2"/>
                <c:pt idx="0">
                  <c:v>22.5</c:v>
                </c:pt>
                <c:pt idx="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8D2E-4ADD-A99D-86079D2670FD}"/>
            </c:ext>
          </c:extLst>
        </c:ser>
        <c:ser>
          <c:idx val="81"/>
          <c:order val="81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형태'!$N$84,'[CRT_2005~2017.09_85명_김동혁과장님.xls]SPSS 형태'!$P$84</c:f>
              <c:numCache>
                <c:formatCode>General</c:formatCode>
                <c:ptCount val="2"/>
                <c:pt idx="0">
                  <c:v>26.5</c:v>
                </c:pt>
                <c:pt idx="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8D2E-4ADD-A99D-86079D2670FD}"/>
            </c:ext>
          </c:extLst>
        </c:ser>
        <c:ser>
          <c:idx val="82"/>
          <c:order val="82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형태'!$N$85,'[CRT_2005~2017.09_85명_김동혁과장님.xls]SPSS 형태'!$P$85</c:f>
              <c:numCache>
                <c:formatCode>General</c:formatCode>
                <c:ptCount val="2"/>
                <c:pt idx="0">
                  <c:v>39</c:v>
                </c:pt>
                <c:pt idx="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8D2E-4ADD-A99D-86079D2670FD}"/>
            </c:ext>
          </c:extLst>
        </c:ser>
        <c:ser>
          <c:idx val="83"/>
          <c:order val="83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'[CRT_2005~2017.09_85명_김동혁과장님.xls]SPSS 형태'!$N$86,'[CRT_2005~2017.09_85명_김동혁과장님.xls]SPSS 형태'!$P$86</c:f>
              <c:numCache>
                <c:formatCode>General</c:formatCode>
                <c:ptCount val="2"/>
                <c:pt idx="0">
                  <c:v>29</c:v>
                </c:pt>
                <c:pt idx="1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8D2E-4ADD-A99D-86079D267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72896"/>
        <c:axId val="97911936"/>
      </c:lineChart>
      <c:dateAx>
        <c:axId val="97872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7911936"/>
        <c:crosses val="autoZero"/>
        <c:auto val="0"/>
        <c:lblOffset val="100"/>
        <c:baseTimeUnit val="days"/>
        <c:majorUnit val="2"/>
      </c:dateAx>
      <c:valAx>
        <c:axId val="9791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7872896"/>
        <c:crosses val="autoZero"/>
        <c:crossBetween val="between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4F160C3-FA1F-49D3-B03F-CCCB32F1D0D7}" type="datetimeFigureOut">
              <a:rPr lang="ko-KR" altLang="en-US"/>
              <a:pPr>
                <a:defRPr/>
              </a:pPr>
              <a:t>2022-10-20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66657B5-6B00-4733-A695-3AD89B3A62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7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2529681" y="6171500"/>
            <a:ext cx="6296818" cy="440274"/>
            <a:chOff x="2402681" y="129994"/>
            <a:chExt cx="6296818" cy="44027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56524" y="129994"/>
              <a:ext cx="942975" cy="440274"/>
            </a:xfrm>
            <a:prstGeom prst="rect">
              <a:avLst/>
            </a:prstGeom>
          </p:spPr>
        </p:pic>
        <p:cxnSp>
          <p:nvCxnSpPr>
            <p:cNvPr id="5" name="직선 연결선 4"/>
            <p:cNvCxnSpPr/>
            <p:nvPr/>
          </p:nvCxnSpPr>
          <p:spPr>
            <a:xfrm>
              <a:off x="2402681" y="469854"/>
              <a:ext cx="5353844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타원 5"/>
            <p:cNvSpPr/>
            <p:nvPr/>
          </p:nvSpPr>
          <p:spPr>
            <a:xfrm>
              <a:off x="2933961" y="441546"/>
              <a:ext cx="56618" cy="56616"/>
            </a:xfrm>
            <a:prstGeom prst="ellipse">
              <a:avLst/>
            </a:prstGeom>
            <a:solidFill>
              <a:srgbClr val="CD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12" name="그룹 11"/>
          <p:cNvGrpSpPr/>
          <p:nvPr userDrawn="1"/>
        </p:nvGrpSpPr>
        <p:grpSpPr>
          <a:xfrm>
            <a:off x="352425" y="6355719"/>
            <a:ext cx="2095364" cy="260149"/>
            <a:chOff x="892436" y="638811"/>
            <a:chExt cx="3484831" cy="432658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27246" r="26111" b="61379"/>
            <a:stretch/>
          </p:blipFill>
          <p:spPr>
            <a:xfrm>
              <a:off x="892436" y="638811"/>
              <a:ext cx="1685925" cy="409575"/>
            </a:xfrm>
            <a:prstGeom prst="rect">
              <a:avLst/>
            </a:prstGeom>
          </p:spPr>
        </p:pic>
        <p:grpSp>
          <p:nvGrpSpPr>
            <p:cNvPr id="14" name="그룹 13"/>
            <p:cNvGrpSpPr/>
            <p:nvPr/>
          </p:nvGrpSpPr>
          <p:grpSpPr>
            <a:xfrm>
              <a:off x="2578361" y="772619"/>
              <a:ext cx="1798906" cy="298850"/>
              <a:chOff x="2566632" y="760800"/>
              <a:chExt cx="2035352" cy="338130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96" t="39274" r="26277" b="56493"/>
              <a:stretch/>
            </p:blipFill>
            <p:spPr>
              <a:xfrm>
                <a:off x="2616461" y="760800"/>
                <a:ext cx="1884102" cy="152410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62" t="43163" r="26111" b="51856"/>
              <a:stretch/>
            </p:blipFill>
            <p:spPr>
              <a:xfrm>
                <a:off x="2566632" y="919560"/>
                <a:ext cx="2035352" cy="1793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303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10269"/>
            <a:ext cx="7886700" cy="505732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528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919289" y="2140801"/>
            <a:ext cx="7667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primary ICD prevention: Is it adequate in South Korea?</a:t>
            </a:r>
            <a:endParaRPr lang="ko-KR" altLang="en-US" sz="3600" b="1" spc="23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19289" y="4445622"/>
            <a:ext cx="4919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rgbClr val="B22C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Dong-Hyeok Kim</a:t>
            </a:r>
            <a:endParaRPr lang="ko-KR" altLang="en-US" sz="2400" b="1" spc="23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B22C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19289" y="4930370"/>
            <a:ext cx="7467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Cardiology, College of Medicine</a:t>
            </a:r>
          </a:p>
          <a:p>
            <a:r>
              <a:rPr lang="en-US" altLang="ko-KR" sz="2000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Ewha Womans University Medical Center, Seoul, Korea</a:t>
            </a:r>
            <a:endParaRPr lang="ko-KR" altLang="en-US" sz="2100" spc="23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0413" y="3562351"/>
            <a:ext cx="1516018" cy="707828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716017" y="4076837"/>
            <a:ext cx="6534396" cy="56616"/>
            <a:chOff x="1871717" y="3877276"/>
            <a:chExt cx="6534396" cy="56616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1871717" y="3905584"/>
              <a:ext cx="6534396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타원 20"/>
            <p:cNvSpPr/>
            <p:nvPr/>
          </p:nvSpPr>
          <p:spPr>
            <a:xfrm>
              <a:off x="2048136" y="3877276"/>
              <a:ext cx="56618" cy="56616"/>
            </a:xfrm>
            <a:prstGeom prst="ellipse">
              <a:avLst/>
            </a:prstGeom>
            <a:solidFill>
              <a:srgbClr val="CD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13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892436" y="638811"/>
            <a:ext cx="3484831" cy="432658"/>
            <a:chOff x="892436" y="638811"/>
            <a:chExt cx="3484831" cy="43265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27246" r="26111" b="61379"/>
            <a:stretch/>
          </p:blipFill>
          <p:spPr>
            <a:xfrm>
              <a:off x="892436" y="638811"/>
              <a:ext cx="1685925" cy="409575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2578361" y="772619"/>
              <a:ext cx="1798906" cy="298850"/>
              <a:chOff x="2566632" y="760800"/>
              <a:chExt cx="2035352" cy="338130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96" t="39274" r="26277" b="56493"/>
              <a:stretch/>
            </p:blipFill>
            <p:spPr>
              <a:xfrm>
                <a:off x="2616461" y="760800"/>
                <a:ext cx="1884102" cy="152410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62" t="43163" r="26111" b="51856"/>
              <a:stretch/>
            </p:blipFill>
            <p:spPr>
              <a:xfrm>
                <a:off x="2566632" y="919560"/>
                <a:ext cx="2035352" cy="1793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185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9"/>
    </mc:Choice>
    <mc:Fallback xmlns="">
      <p:transition spd="slow" advTm="289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24548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Non-ICMP, primary prevention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5F1AB3-65BF-4172-8FC1-DC9FA6EB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4167"/>
            <a:ext cx="5246927" cy="518890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4678873-69B9-4885-9A84-EED03CDBDE2C}"/>
              </a:ext>
            </a:extLst>
          </p:cNvPr>
          <p:cNvSpPr/>
          <p:nvPr/>
        </p:nvSpPr>
        <p:spPr>
          <a:xfrm>
            <a:off x="323529" y="1084392"/>
            <a:ext cx="5246928" cy="1188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768E2-2174-40D0-B725-4639E55E016D}"/>
              </a:ext>
            </a:extLst>
          </p:cNvPr>
          <p:cNvSpPr txBox="1"/>
          <p:nvPr/>
        </p:nvSpPr>
        <p:spPr>
          <a:xfrm>
            <a:off x="5710665" y="1055073"/>
            <a:ext cx="20688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</a:p>
          <a:p>
            <a:r>
              <a:rPr lang="en-US" altLang="ko-K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standard</a:t>
            </a:r>
            <a:endParaRPr lang="ko-K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7C73FCD-9738-4ADC-BBCD-DFE149B2B370}"/>
              </a:ext>
            </a:extLst>
          </p:cNvPr>
          <p:cNvSpPr/>
          <p:nvPr/>
        </p:nvSpPr>
        <p:spPr>
          <a:xfrm>
            <a:off x="323529" y="2168183"/>
            <a:ext cx="5246928" cy="1398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96B45-FBF2-4FB7-BCC6-44BCF533F6DF}"/>
              </a:ext>
            </a:extLst>
          </p:cNvPr>
          <p:cNvSpPr txBox="1"/>
          <p:nvPr/>
        </p:nvSpPr>
        <p:spPr>
          <a:xfrm>
            <a:off x="5710666" y="2357271"/>
            <a:ext cx="31950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</a:p>
          <a:p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criteria</a:t>
            </a:r>
          </a:p>
          <a:p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Korean reimbursement</a:t>
            </a:r>
            <a:endParaRPr lang="ko-KR" altLang="en-US" sz="2800" b="1" i="1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2A407-C6D4-4C0A-8460-7BFE68790BC1}"/>
              </a:ext>
            </a:extLst>
          </p:cNvPr>
          <p:cNvSpPr txBox="1"/>
          <p:nvPr/>
        </p:nvSpPr>
        <p:spPr>
          <a:xfrm>
            <a:off x="5677508" y="3646420"/>
            <a:ext cx="296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  <a:p>
            <a:r>
              <a:rPr lang="en-US" altLang="ko-KR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considerations</a:t>
            </a:r>
            <a:endParaRPr lang="ko-KR" altLang="en-US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696457B8-B46E-4937-BC15-B0468B9AC615}"/>
              </a:ext>
            </a:extLst>
          </p:cNvPr>
          <p:cNvSpPr txBox="1">
            <a:spLocks/>
          </p:cNvSpPr>
          <p:nvPr/>
        </p:nvSpPr>
        <p:spPr>
          <a:xfrm>
            <a:off x="243840" y="5913123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altLang="ko-KR" sz="1200" b="1" i="1" dirty="0"/>
              <a:t>Circulation. 2018;138:e272–e391</a:t>
            </a:r>
            <a:r>
              <a:rPr lang="en-US" altLang="ko-KR" sz="1200" b="1" i="1" dirty="0"/>
              <a:t>.</a:t>
            </a:r>
            <a:endParaRPr lang="it-IT" altLang="ko-KR" sz="1200" b="1" i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E813D5-78FE-48C6-B1EE-E8E638A78716}"/>
              </a:ext>
            </a:extLst>
          </p:cNvPr>
          <p:cNvSpPr/>
          <p:nvPr/>
        </p:nvSpPr>
        <p:spPr>
          <a:xfrm>
            <a:off x="2412274" y="1332411"/>
            <a:ext cx="2978332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6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ICD primary Prevention Korean insurance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373187"/>
            <a:ext cx="8595360" cy="705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1200" b="1" i="1" dirty="0"/>
              <a:t>* 적절한 약물치료 </a:t>
            </a:r>
            <a:r>
              <a:rPr lang="en-US" altLang="ko-KR" sz="1200" b="1" i="1" dirty="0"/>
              <a:t>- 3</a:t>
            </a:r>
            <a:r>
              <a:rPr lang="ko-KR" altLang="en-US" sz="1200" b="1" i="1" dirty="0"/>
              <a:t>개월 이상</a:t>
            </a:r>
          </a:p>
          <a:p>
            <a:pPr algn="r">
              <a:lnSpc>
                <a:spcPct val="100000"/>
              </a:lnSpc>
            </a:pPr>
            <a:r>
              <a:rPr lang="en-US" altLang="ko-KR" sz="1200" b="1" i="1" dirty="0"/>
              <a:t>(</a:t>
            </a:r>
            <a:r>
              <a:rPr lang="it-IT" altLang="ko-KR" sz="1200" b="1" i="1" dirty="0">
                <a:solidFill>
                  <a:srgbClr val="FF0000"/>
                </a:solidFill>
              </a:rPr>
              <a:t>ACE inhibitor/Angiotensin Receptor Blocker </a:t>
            </a:r>
            <a:r>
              <a:rPr lang="it-IT" altLang="ko-KR" sz="1200" b="1" i="1" dirty="0"/>
              <a:t>+ Diuretics ± Beta-blocker)</a:t>
            </a:r>
            <a:r>
              <a:rPr lang="en-US" altLang="ko-KR" sz="1200" b="1" i="1" dirty="0"/>
              <a:t>, ARNI ???</a:t>
            </a:r>
            <a:endParaRPr lang="pt-BR" altLang="ko-KR" sz="12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AAB27-9E5E-415D-AD7D-DFD91CC5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51" y="1275289"/>
            <a:ext cx="828185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457200" indent="-457200" eaLnBrk="1" hangingPunct="1">
              <a:buAutoNum type="arabicParenBoth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ICMP</a:t>
            </a:r>
          </a:p>
          <a:p>
            <a:pPr eaLnBrk="1" hangingPunct="1"/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심근경색 발생 후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일 경과한 허혈성 심부전으로 적절한 약물치료에도 불구하고 아래에 해당하며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년 이상 생존이 예상되는 경우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(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가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심구혈률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(EF) ≤ 30%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(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나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심구혈률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(EF) 31~35%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로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NYHA class Ⅱ, Ⅲ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의 증상을 보이는 경우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(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다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심구혈률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(EF) ≤ 40% 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환자로 비지속성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심실빈맥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(NSVT)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이 있으며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임상전기생리학적검사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(EPS)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에서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혈역동학적으로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의미있는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심실세동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(VF)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이나 지속성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심실빈맥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(VT)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이 유발되는 경우</a:t>
            </a:r>
          </a:p>
          <a:p>
            <a:pPr eaLnBrk="1" hangingPunct="1"/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(2) NICMP, DCMP</a:t>
            </a:r>
          </a:p>
          <a:p>
            <a:pPr eaLnBrk="1" hangingPunct="1"/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비허혈성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심부전으로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개월 이상의 적절한 약물치료에도 불구하고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NYHA class II, III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의 증상을 보이는 </a:t>
            </a:r>
            <a:r>
              <a:rPr lang="ko-KR" altLang="en-US" sz="20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심구혈률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(EF) ≤ 35%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인 환자에서 </a:t>
            </a: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ko-KR" altLang="en-US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년 이상 생존이 예상되는 경우</a:t>
            </a:r>
          </a:p>
        </p:txBody>
      </p:sp>
    </p:spTree>
    <p:extLst>
      <p:ext uri="{BB962C8B-B14F-4D97-AF65-F5344CB8AC3E}">
        <p14:creationId xmlns:p14="http://schemas.microsoft.com/office/powerpoint/2010/main" val="36267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 for risk stratification, sudden cardiac death prevention, and treatment of ventricular arrhythmias in chronic coronary artery disease </a:t>
            </a:r>
            <a:r>
              <a:rPr lang="en-US" altLang="ko-KR" sz="2000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(CAD, ICMP)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2022 ESC guideline in Ventricular arrhythmia and SCD</a:t>
            </a:r>
            <a:endParaRPr lang="pt-BR" altLang="ko-KR" sz="12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819AB4-3225-463D-838B-30C0AB28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010" y="2063931"/>
            <a:ext cx="3527190" cy="36406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41BF14-DC1B-4D62-AF70-09884A43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593865"/>
            <a:ext cx="5123361" cy="4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979FE09-69B9-4B34-A367-CACCA872F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30" y="1303559"/>
            <a:ext cx="3654334" cy="2787008"/>
          </a:xfrm>
          <a:prstGeom prst="rect">
            <a:avLst/>
          </a:prstGeom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72951" y="393536"/>
            <a:ext cx="8727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Sustained </a:t>
            </a:r>
            <a:r>
              <a:rPr lang="en-US" altLang="ko-KR" sz="2400" b="1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mono-morphic VT (SMVT) </a:t>
            </a: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chronic CAD, ICMP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2022 ESC guideline in Ventricular arrhythmia and SCD</a:t>
            </a:r>
          </a:p>
          <a:p>
            <a:pPr algn="r">
              <a:lnSpc>
                <a:spcPct val="100000"/>
              </a:lnSpc>
            </a:pPr>
            <a:r>
              <a:rPr lang="en-US" altLang="ko-KR" sz="1200" b="1" i="1" dirty="0"/>
              <a:t>PAUSE-SCD Randomized Trial, Circulation. 2022;145:1839–1849.</a:t>
            </a:r>
            <a:endParaRPr lang="pt-BR" altLang="ko-KR" sz="1200" b="1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107CBB-54AB-43F6-ABAC-74CB61C9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175035"/>
            <a:ext cx="4663305" cy="4750797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9B15602B-C10C-4C42-B7DF-19E4826255FC}"/>
              </a:ext>
            </a:extLst>
          </p:cNvPr>
          <p:cNvSpPr txBox="1">
            <a:spLocks/>
          </p:cNvSpPr>
          <p:nvPr/>
        </p:nvSpPr>
        <p:spPr>
          <a:xfrm>
            <a:off x="4999262" y="4456624"/>
            <a:ext cx="3879669" cy="98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600" b="1" i="1" dirty="0">
                <a:solidFill>
                  <a:srgbClr val="FF0000"/>
                </a:solidFill>
              </a:rPr>
              <a:t>Catheter ablation </a:t>
            </a:r>
          </a:p>
          <a:p>
            <a:pPr algn="ctr">
              <a:lnSpc>
                <a:spcPct val="100000"/>
              </a:lnSpc>
            </a:pPr>
            <a:r>
              <a:rPr lang="en-US" altLang="ko-KR" sz="1600" b="1" i="1" dirty="0">
                <a:solidFill>
                  <a:srgbClr val="FF0000"/>
                </a:solidFill>
              </a:rPr>
              <a:t>±      </a:t>
            </a:r>
          </a:p>
          <a:p>
            <a:pPr algn="ctr">
              <a:lnSpc>
                <a:spcPct val="100000"/>
              </a:lnSpc>
            </a:pPr>
            <a:r>
              <a:rPr lang="en-US" altLang="ko-KR" sz="1600" b="1" i="1" dirty="0">
                <a:solidFill>
                  <a:srgbClr val="FF0000"/>
                </a:solidFill>
              </a:rPr>
              <a:t>ICD implantation</a:t>
            </a:r>
            <a:endParaRPr lang="pt-BR" altLang="ko-KR" sz="1600" b="1" i="1" dirty="0">
              <a:solidFill>
                <a:srgbClr val="FF0000"/>
              </a:solidFill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B58A3D13-15D0-495A-8D6D-A217C306F93D}"/>
              </a:ext>
            </a:extLst>
          </p:cNvPr>
          <p:cNvSpPr txBox="1">
            <a:spLocks/>
          </p:cNvSpPr>
          <p:nvPr/>
        </p:nvSpPr>
        <p:spPr>
          <a:xfrm>
            <a:off x="5904411" y="1137726"/>
            <a:ext cx="3066638" cy="67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b="1" dirty="0"/>
              <a:t> ventricular tachycardia</a:t>
            </a:r>
          </a:p>
          <a:p>
            <a:pPr algn="ctr">
              <a:lnSpc>
                <a:spcPct val="100000"/>
              </a:lnSpc>
            </a:pPr>
            <a:r>
              <a:rPr lang="en-US" altLang="ko-KR" sz="1200" b="1" dirty="0"/>
              <a:t>recurrence, cardiovascular hospitalization,</a:t>
            </a:r>
          </a:p>
          <a:p>
            <a:pPr algn="ctr">
              <a:lnSpc>
                <a:spcPct val="100000"/>
              </a:lnSpc>
            </a:pPr>
            <a:r>
              <a:rPr lang="en-US" altLang="ko-KR" sz="1200" b="1" dirty="0"/>
              <a:t>or death.</a:t>
            </a:r>
            <a:endParaRPr lang="pt-BR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29680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DCM and Hypokinetic non-DCM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2022 ESC guideline in Ventricular arrhythmia and SCD</a:t>
            </a:r>
            <a:endParaRPr lang="pt-BR" altLang="ko-KR" sz="12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FF8F05-D351-4B4C-9A21-4D624A86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50" y="1145204"/>
            <a:ext cx="4224474" cy="469824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6157C266-C4E4-4698-96DB-3E187D6CC40F}"/>
              </a:ext>
            </a:extLst>
          </p:cNvPr>
          <p:cNvSpPr txBox="1">
            <a:spLocks/>
          </p:cNvSpPr>
          <p:nvPr/>
        </p:nvSpPr>
        <p:spPr>
          <a:xfrm>
            <a:off x="4963886" y="1145204"/>
            <a:ext cx="4027714" cy="4567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1200" b="1" dirty="0"/>
              <a:t>심부전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한국 보험 기준</a:t>
            </a:r>
            <a:endParaRPr lang="en-US" altLang="ko-KR" sz="1200" b="1" dirty="0"/>
          </a:p>
          <a:p>
            <a:pPr>
              <a:lnSpc>
                <a:spcPct val="100000"/>
              </a:lnSpc>
            </a:pPr>
            <a:endParaRPr lang="ko-KR" altLang="en-US" sz="1200" b="1" dirty="0"/>
          </a:p>
          <a:p>
            <a:pPr>
              <a:lnSpc>
                <a:spcPct val="100000"/>
              </a:lnSpc>
            </a:pPr>
            <a:r>
              <a:rPr lang="en-US" altLang="ko-KR" sz="1200" b="1" dirty="0"/>
              <a:t>2) </a:t>
            </a:r>
            <a:r>
              <a:rPr lang="ko-KR" altLang="en-US" sz="1200" b="1" dirty="0" err="1"/>
              <a:t>비허혈성</a:t>
            </a:r>
            <a:r>
              <a:rPr lang="ko-KR" altLang="en-US" sz="1200" b="1" dirty="0"/>
              <a:t> 심부전으로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개월 이상의 적절한 약물치료에도 불구하고 </a:t>
            </a:r>
            <a:r>
              <a:rPr lang="en-US" altLang="ko-KR" sz="1200" b="1" dirty="0"/>
              <a:t>NYHA class II, III</a:t>
            </a:r>
            <a:r>
              <a:rPr lang="ko-KR" altLang="en-US" sz="1200" b="1" dirty="0"/>
              <a:t>의 증상을 보이는 </a:t>
            </a:r>
            <a:r>
              <a:rPr lang="ko-KR" altLang="en-US" sz="1200" b="1" dirty="0" err="1"/>
              <a:t>심구혈률</a:t>
            </a:r>
            <a:r>
              <a:rPr lang="en-US" altLang="ko-KR" sz="1200" b="1" dirty="0"/>
              <a:t>(EF) ≤ 35%</a:t>
            </a:r>
            <a:r>
              <a:rPr lang="ko-KR" altLang="en-US" sz="1200" b="1" dirty="0"/>
              <a:t>인 환자에서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년 이상 생존이 예상되는 경우</a:t>
            </a:r>
            <a:endParaRPr lang="pt-BR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506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24548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cs typeface="Times New Roman" pitchFamily="18" charset="0"/>
              </a:rPr>
              <a:t>HCM, secondary and primary prevention</a:t>
            </a:r>
            <a:endParaRPr lang="en-US" altLang="ko-KR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696457B8-B46E-4937-BC15-B0468B9AC615}"/>
              </a:ext>
            </a:extLst>
          </p:cNvPr>
          <p:cNvSpPr txBox="1">
            <a:spLocks/>
          </p:cNvSpPr>
          <p:nvPr/>
        </p:nvSpPr>
        <p:spPr>
          <a:xfrm>
            <a:off x="243840" y="5913123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altLang="ko-KR" sz="1200" b="1" i="1" dirty="0"/>
              <a:t>Circulation. 2018;138:e272–e391</a:t>
            </a:r>
            <a:r>
              <a:rPr lang="en-US" altLang="ko-KR" sz="1200" b="1" i="1" dirty="0"/>
              <a:t>.</a:t>
            </a:r>
            <a:endParaRPr lang="it-IT" altLang="ko-KR" sz="12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485646-CFFD-4DEF-9915-6D8BEBC8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" y="986637"/>
            <a:ext cx="7863451" cy="49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24548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cs typeface="Times New Roman" pitchFamily="18" charset="0"/>
              </a:rPr>
              <a:t>HCM, secondary and primary prevention</a:t>
            </a:r>
            <a:endParaRPr lang="en-US" altLang="ko-KR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696457B8-B46E-4937-BC15-B0468B9AC615}"/>
              </a:ext>
            </a:extLst>
          </p:cNvPr>
          <p:cNvSpPr txBox="1">
            <a:spLocks/>
          </p:cNvSpPr>
          <p:nvPr/>
        </p:nvSpPr>
        <p:spPr>
          <a:xfrm>
            <a:off x="243840" y="5913123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altLang="ko-KR" sz="1200" b="1" i="1" dirty="0"/>
              <a:t>Circulation. 2018;138:e272–e391</a:t>
            </a:r>
            <a:r>
              <a:rPr lang="en-US" altLang="ko-KR" sz="1200" b="1" i="1" dirty="0"/>
              <a:t>.</a:t>
            </a:r>
            <a:endParaRPr lang="it-IT" altLang="ko-KR" sz="1200" b="1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6B654B9-34AA-4A35-95E7-7BF795F9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4" y="739722"/>
            <a:ext cx="7783971" cy="52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HCMP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2022 ESC guideline in Ventricular arrhythmia and SCD</a:t>
            </a:r>
            <a:endParaRPr lang="pt-BR" altLang="ko-KR" sz="1200" b="1" i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C9CE0B-9F24-408A-8F70-DE0235BD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" y="855202"/>
            <a:ext cx="3402385" cy="32246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E66A9CB-0A36-42EB-8B99-625E64CA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9" y="4036305"/>
            <a:ext cx="3385458" cy="2242866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DC70975-F330-45F7-A144-1A228C8A2FFC}"/>
              </a:ext>
            </a:extLst>
          </p:cNvPr>
          <p:cNvSpPr txBox="1">
            <a:spLocks/>
          </p:cNvSpPr>
          <p:nvPr/>
        </p:nvSpPr>
        <p:spPr>
          <a:xfrm>
            <a:off x="4963886" y="1145204"/>
            <a:ext cx="4027714" cy="4567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1200" b="1" dirty="0" err="1"/>
              <a:t>비후성</a:t>
            </a:r>
            <a:r>
              <a:rPr lang="ko-KR" altLang="en-US" sz="1200" b="1" dirty="0"/>
              <a:t> 심근병증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한국 보험 기준</a:t>
            </a:r>
            <a:endParaRPr lang="en-US" altLang="ko-KR" sz="1200" b="1" dirty="0"/>
          </a:p>
          <a:p>
            <a:pPr>
              <a:lnSpc>
                <a:spcPct val="100000"/>
              </a:lnSpc>
            </a:pPr>
            <a:endParaRPr lang="ko-KR" altLang="en-US" sz="1200" b="1" dirty="0"/>
          </a:p>
          <a:p>
            <a:pPr>
              <a:lnSpc>
                <a:spcPct val="100000"/>
              </a:lnSpc>
            </a:pPr>
            <a:r>
              <a:rPr lang="en-US" altLang="ko-KR" sz="1200" b="1" dirty="0"/>
              <a:t>1) </a:t>
            </a:r>
            <a:r>
              <a:rPr lang="ko-KR" altLang="en-US" sz="1200" b="1" dirty="0"/>
              <a:t>아래의 급성 심장사</a:t>
            </a:r>
            <a:r>
              <a:rPr lang="en-US" altLang="ko-KR" sz="1200" b="1" dirty="0"/>
              <a:t>(Sudden Cardiac Death)</a:t>
            </a:r>
            <a:r>
              <a:rPr lang="ko-KR" altLang="en-US" sz="1200" b="1" dirty="0"/>
              <a:t>의 위험인자가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개 이상인 경우</a:t>
            </a:r>
          </a:p>
          <a:p>
            <a:pPr>
              <a:lnSpc>
                <a:spcPct val="10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아 래 </a:t>
            </a:r>
            <a:r>
              <a:rPr lang="en-US" altLang="ko-KR" sz="1200" dirty="0"/>
              <a:t>-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가</a:t>
            </a:r>
            <a:r>
              <a:rPr lang="en-US" altLang="ko-KR" sz="1200" dirty="0"/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좌심실 </a:t>
            </a:r>
            <a:r>
              <a:rPr lang="ko-KR" altLang="en-US" sz="1200" dirty="0" err="1">
                <a:solidFill>
                  <a:srgbClr val="FF0000"/>
                </a:solidFill>
              </a:rPr>
              <a:t>벽두께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30 mm </a:t>
            </a:r>
            <a:r>
              <a:rPr lang="ko-KR" altLang="en-US" sz="1200" dirty="0">
                <a:solidFill>
                  <a:srgbClr val="FF0000"/>
                </a:solidFill>
              </a:rPr>
              <a:t>이상</a:t>
            </a:r>
            <a:r>
              <a:rPr lang="en-US" altLang="ko-KR" sz="1200" dirty="0"/>
              <a:t>(</a:t>
            </a:r>
            <a:r>
              <a:rPr lang="ko-KR" altLang="en-US" sz="1200" dirty="0"/>
              <a:t>단</a:t>
            </a:r>
            <a:r>
              <a:rPr lang="en-US" altLang="ko-KR" sz="1200" dirty="0"/>
              <a:t>, 16</a:t>
            </a:r>
            <a:r>
              <a:rPr lang="ko-KR" altLang="en-US" sz="1200" dirty="0"/>
              <a:t>세 미만 환자는 </a:t>
            </a:r>
            <a:r>
              <a:rPr lang="en-US" altLang="ko-KR" sz="1200" dirty="0"/>
              <a:t>Z-score≥6</a:t>
            </a:r>
            <a:r>
              <a:rPr lang="ko-KR" altLang="en-US" sz="1200" dirty="0"/>
              <a:t>을 포함</a:t>
            </a:r>
            <a:r>
              <a:rPr lang="en-US" altLang="ko-KR" sz="1200" dirty="0"/>
              <a:t>)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나</a:t>
            </a:r>
            <a:r>
              <a:rPr lang="en-US" altLang="ko-KR" sz="1200" dirty="0"/>
              <a:t>) </a:t>
            </a:r>
            <a:r>
              <a:rPr lang="ko-KR" altLang="en-US" sz="1200" dirty="0" err="1"/>
              <a:t>비후성심근병증에</a:t>
            </a:r>
            <a:r>
              <a:rPr lang="ko-KR" altLang="en-US" sz="1200" dirty="0"/>
              <a:t> 의한 급사의 가족력 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다</a:t>
            </a:r>
            <a:r>
              <a:rPr lang="en-US" altLang="ko-KR" sz="1200" dirty="0"/>
              <a:t>) </a:t>
            </a:r>
            <a:r>
              <a:rPr lang="en-US" altLang="ko-KR" sz="1200" dirty="0">
                <a:solidFill>
                  <a:srgbClr val="FF0000"/>
                </a:solidFill>
              </a:rPr>
              <a:t>6</a:t>
            </a:r>
            <a:r>
              <a:rPr lang="ko-KR" altLang="en-US" sz="1200" dirty="0">
                <a:solidFill>
                  <a:srgbClr val="FF0000"/>
                </a:solidFill>
              </a:rPr>
              <a:t>개월 내에 한 번 이상의 원인미상의 실신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ko-KR" altLang="en-US" sz="1200" b="1" dirty="0"/>
          </a:p>
          <a:p>
            <a:pPr>
              <a:lnSpc>
                <a:spcPct val="100000"/>
              </a:lnSpc>
            </a:pPr>
            <a:r>
              <a:rPr lang="en-US" altLang="ko-KR" sz="1200" b="1" dirty="0"/>
              <a:t>2) </a:t>
            </a:r>
            <a:r>
              <a:rPr lang="ko-KR" altLang="en-US" sz="1200" b="1" dirty="0"/>
              <a:t>아래의 급성 심장사</a:t>
            </a:r>
            <a:r>
              <a:rPr lang="en-US" altLang="ko-KR" sz="1200" b="1" dirty="0"/>
              <a:t>(Sudden Cardiac Death)</a:t>
            </a:r>
            <a:r>
              <a:rPr lang="ko-KR" altLang="en-US" sz="1200" b="1" dirty="0"/>
              <a:t>의 부가적 위험인자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개 이상을 동반한 비지속성 </a:t>
            </a:r>
            <a:r>
              <a:rPr lang="ko-KR" altLang="en-US" sz="1200" b="1" dirty="0" err="1"/>
              <a:t>심실빈맥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solidFill>
                  <a:srgbClr val="FF0000"/>
                </a:solidFill>
              </a:rPr>
              <a:t>Non-sustained Ventricular Tachycardia, NSVT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또는 비정상적인 운동혈압반응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solidFill>
                  <a:srgbClr val="FF0000"/>
                </a:solidFill>
              </a:rPr>
              <a:t>abnormal blood pressure response with exercise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이 있는 경우</a:t>
            </a:r>
          </a:p>
          <a:p>
            <a:pPr>
              <a:lnSpc>
                <a:spcPct val="10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아 래 </a:t>
            </a:r>
            <a:r>
              <a:rPr lang="en-US" altLang="ko-KR" sz="1200" dirty="0"/>
              <a:t>-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가</a:t>
            </a:r>
            <a:r>
              <a:rPr lang="en-US" altLang="ko-KR" sz="1200" dirty="0"/>
              <a:t>) 30</a:t>
            </a:r>
            <a:r>
              <a:rPr lang="ko-KR" altLang="en-US" sz="1200" dirty="0"/>
              <a:t>세 미만</a:t>
            </a: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rgbClr val="FF0000"/>
                </a:solidFill>
              </a:rPr>
              <a:t>나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자기공명영상에서 </a:t>
            </a:r>
            <a:r>
              <a:rPr lang="ko-KR" altLang="en-US" sz="1200" dirty="0" err="1">
                <a:solidFill>
                  <a:srgbClr val="FF0000"/>
                </a:solidFill>
              </a:rPr>
              <a:t>지연조영증강</a:t>
            </a:r>
            <a:endParaRPr lang="ko-KR" altLang="en-US" sz="1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1200" dirty="0"/>
              <a:t>다</a:t>
            </a:r>
            <a:r>
              <a:rPr lang="en-US" altLang="ko-KR" sz="1200" dirty="0"/>
              <a:t>) </a:t>
            </a:r>
            <a:r>
              <a:rPr lang="ko-KR" altLang="en-US" sz="1200" dirty="0"/>
              <a:t>좌심실유출로 폐색</a:t>
            </a:r>
          </a:p>
          <a:p>
            <a:pPr>
              <a:lnSpc>
                <a:spcPct val="100000"/>
              </a:lnSpc>
            </a:pPr>
            <a:r>
              <a:rPr lang="ko-KR" altLang="en-US" sz="1200" dirty="0">
                <a:solidFill>
                  <a:srgbClr val="FF0000"/>
                </a:solidFill>
              </a:rPr>
              <a:t>라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과거의 실신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마</a:t>
            </a:r>
            <a:r>
              <a:rPr lang="en-US" altLang="ko-KR" sz="1200" dirty="0"/>
              <a:t>) </a:t>
            </a:r>
            <a:r>
              <a:rPr lang="ko-KR" altLang="en-US" sz="1200" dirty="0"/>
              <a:t>좌심실류</a:t>
            </a:r>
          </a:p>
          <a:p>
            <a:pPr>
              <a:lnSpc>
                <a:spcPct val="100000"/>
              </a:lnSpc>
            </a:pPr>
            <a:r>
              <a:rPr lang="ko-KR" altLang="en-US" sz="1200" dirty="0"/>
              <a:t>바</a:t>
            </a:r>
            <a:r>
              <a:rPr lang="en-US" altLang="ko-KR" sz="1200" dirty="0"/>
              <a:t>) </a:t>
            </a:r>
            <a:r>
              <a:rPr lang="ko-KR" altLang="en-US" sz="1200" dirty="0" err="1"/>
              <a:t>좌심실구혈율</a:t>
            </a:r>
            <a:r>
              <a:rPr lang="ko-KR" altLang="en-US" sz="1200" dirty="0"/>
              <a:t> </a:t>
            </a:r>
            <a:r>
              <a:rPr lang="en-US" altLang="ko-KR" sz="1200" dirty="0"/>
              <a:t>50%</a:t>
            </a:r>
            <a:r>
              <a:rPr lang="ko-KR" altLang="en-US" sz="1200" dirty="0"/>
              <a:t>미만</a:t>
            </a:r>
            <a:endParaRPr lang="pt-BR" altLang="ko-KR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3C2C295-B1F4-417D-9014-011360BC12FE}"/>
              </a:ext>
            </a:extLst>
          </p:cNvPr>
          <p:cNvSpPr/>
          <p:nvPr/>
        </p:nvSpPr>
        <p:spPr>
          <a:xfrm>
            <a:off x="558709" y="2133600"/>
            <a:ext cx="3385458" cy="10276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60C6AD9-DFA5-4214-820A-C982C67C707D}"/>
              </a:ext>
            </a:extLst>
          </p:cNvPr>
          <p:cNvSpPr/>
          <p:nvPr/>
        </p:nvSpPr>
        <p:spPr>
          <a:xfrm>
            <a:off x="554351" y="3679366"/>
            <a:ext cx="3385458" cy="849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4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691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ASIAN-HF registry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4763588" y="5913123"/>
            <a:ext cx="4075611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altLang="ko-KR" sz="1200" b="1" i="1" dirty="0"/>
              <a:t>Circ Cardiovasc Qual Outcomes. 2017 Nov;10(11).</a:t>
            </a:r>
            <a:endParaRPr lang="ko-KR" altLang="en-US" sz="1200" b="1" i="1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EE9953BF-C66D-47C9-96D9-4F18D35C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93" y="1877431"/>
            <a:ext cx="4358201" cy="2502979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FAF9C146-9573-49FB-9190-DFE94F02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3" y="1373814"/>
            <a:ext cx="4371694" cy="3510212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1D679FCC-1EEE-481F-BA78-FEF7E3C38E03}"/>
              </a:ext>
            </a:extLst>
          </p:cNvPr>
          <p:cNvSpPr txBox="1">
            <a:spLocks/>
          </p:cNvSpPr>
          <p:nvPr/>
        </p:nvSpPr>
        <p:spPr>
          <a:xfrm>
            <a:off x="304800" y="5211892"/>
            <a:ext cx="8304668" cy="4486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ICDs reduce mortality risk. However, ASIAN HF registry data showed that </a:t>
            </a:r>
            <a:r>
              <a:rPr lang="en-US" altLang="ko-K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ICD in Asia is low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BF23E-5FB9-4AF7-ACC4-FCCB84DEC8B8}"/>
              </a:ext>
            </a:extLst>
          </p:cNvPr>
          <p:cNvSpPr txBox="1"/>
          <p:nvPr/>
        </p:nvSpPr>
        <p:spPr>
          <a:xfrm>
            <a:off x="4885510" y="2943497"/>
            <a:ext cx="4040768" cy="18288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8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691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ASIAN-HF registry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4763588" y="5913123"/>
            <a:ext cx="4075611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altLang="ko-KR" sz="1200" b="1" i="1" dirty="0"/>
              <a:t>Circ Cardiovasc Qual Outcomes. 2017 Nov;10(11).</a:t>
            </a:r>
            <a:endParaRPr lang="ko-KR" altLang="en-US" sz="1200" b="1" i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3BA690-1955-41B5-88E9-A0B32A79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79" y="1255894"/>
            <a:ext cx="5360075" cy="4468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356FB-BAC6-4259-88FE-B6564A4529FE}"/>
              </a:ext>
            </a:extLst>
          </p:cNvPr>
          <p:cNvSpPr txBox="1"/>
          <p:nvPr/>
        </p:nvSpPr>
        <p:spPr>
          <a:xfrm>
            <a:off x="5348054" y="2148485"/>
            <a:ext cx="621815" cy="268294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9209F-8C55-4CAF-BD97-9046F681FC5E}"/>
              </a:ext>
            </a:extLst>
          </p:cNvPr>
          <p:cNvSpPr txBox="1"/>
          <p:nvPr/>
        </p:nvSpPr>
        <p:spPr>
          <a:xfrm>
            <a:off x="2481943" y="3161713"/>
            <a:ext cx="2090057" cy="139287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06886-998A-4CDE-B8DB-8E2E4127392F}"/>
              </a:ext>
            </a:extLst>
          </p:cNvPr>
          <p:cNvSpPr txBox="1"/>
          <p:nvPr/>
        </p:nvSpPr>
        <p:spPr>
          <a:xfrm>
            <a:off x="7127954" y="2333897"/>
            <a:ext cx="192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9065"/>
                </a:solidFill>
              </a:rPr>
              <a:t>Nation support</a:t>
            </a:r>
          </a:p>
          <a:p>
            <a:r>
              <a:rPr lang="en-US" altLang="ko-KR" b="1" dirty="0">
                <a:solidFill>
                  <a:srgbClr val="009065"/>
                </a:solidFill>
              </a:rPr>
              <a:t>Reimbursement </a:t>
            </a:r>
            <a:endParaRPr lang="ko-KR" altLang="en-US" b="1" dirty="0">
              <a:solidFill>
                <a:srgbClr val="00906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8533B-3CCB-46F0-A5BF-303492EFCD7B}"/>
              </a:ext>
            </a:extLst>
          </p:cNvPr>
          <p:cNvSpPr txBox="1"/>
          <p:nvPr/>
        </p:nvSpPr>
        <p:spPr>
          <a:xfrm>
            <a:off x="243840" y="2338251"/>
            <a:ext cx="16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41E8C"/>
                </a:solidFill>
              </a:rPr>
              <a:t>Education</a:t>
            </a:r>
          </a:p>
          <a:p>
            <a:r>
              <a:rPr lang="en-US" altLang="ko-KR" b="1" dirty="0">
                <a:solidFill>
                  <a:srgbClr val="041E8C"/>
                </a:solidFill>
              </a:rPr>
              <a:t>Personal pay</a:t>
            </a:r>
            <a:endParaRPr lang="ko-KR" altLang="en-US" b="1" dirty="0">
              <a:solidFill>
                <a:srgbClr val="041E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834963"/>
            <a:ext cx="9144000" cy="1387538"/>
          </a:xfrm>
          <a:prstGeom prst="rect">
            <a:avLst/>
          </a:prstGeom>
          <a:solidFill>
            <a:srgbClr val="FBD9D9"/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ko-KR" altLang="en-US" sz="3200" i="1" dirty="0">
              <a:latin typeface="Calibri" panose="020F0502020204030204" pitchFamily="34" charset="0"/>
            </a:endParaRPr>
          </a:p>
        </p:txBody>
      </p:sp>
      <p:sp>
        <p:nvSpPr>
          <p:cNvPr id="3" name="부제목 2"/>
          <p:cNvSpPr txBox="1">
            <a:spLocks/>
          </p:cNvSpPr>
          <p:nvPr/>
        </p:nvSpPr>
        <p:spPr>
          <a:xfrm>
            <a:off x="0" y="3911600"/>
            <a:ext cx="9144000" cy="175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ko-KR" dirty="0">
                <a:latin typeface="Calibri" panose="020F0502020204030204" pitchFamily="34" charset="0"/>
              </a:rPr>
              <a:t>The authors have no financial conflicts of interest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altLang="ko-KR" dirty="0">
                <a:latin typeface="Calibri" panose="020F0502020204030204" pitchFamily="34" charset="0"/>
              </a:rPr>
              <a:t>to disclose concerning the presentation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21318" y="2853034"/>
            <a:ext cx="4301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ko-KR" sz="3600" i="1" dirty="0">
                <a:latin typeface="Calibri" panose="020F0502020204030204" pitchFamily="34" charset="0"/>
              </a:rPr>
              <a:t>Dong-Hyeok Kim, MD.</a:t>
            </a:r>
            <a:endParaRPr lang="ko-KR" altLang="en-US" sz="3600" i="1" dirty="0">
              <a:latin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73200" y="928567"/>
            <a:ext cx="619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ko-KR" sz="3600" b="1" dirty="0">
                <a:latin typeface="Calibri" panose="020F0502020204030204" pitchFamily="34" charset="0"/>
              </a:rPr>
              <a:t>Korean Heart Rhythm Society</a:t>
            </a:r>
            <a:br>
              <a:rPr lang="en-US" altLang="ko-KR" sz="3600" dirty="0">
                <a:latin typeface="Calibri" panose="020F0502020204030204" pitchFamily="34" charset="0"/>
              </a:rPr>
            </a:br>
            <a:r>
              <a:rPr lang="en-US" altLang="ko-KR" sz="3600" dirty="0">
                <a:latin typeface="Calibri" panose="020F0502020204030204" pitchFamily="34" charset="0"/>
              </a:rPr>
              <a:t>COI Disclosure</a:t>
            </a:r>
            <a:endParaRPr lang="ko-KR" altLang="en-US" sz="3200" i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7"/>
    </mc:Choice>
    <mc:Fallback xmlns="">
      <p:transition spd="slow" advTm="17297"/>
    </mc:Fallback>
  </mc:AlternateContent>
  <p:extLst>
    <p:ext uri="{3A86A75C-4F4B-4683-9AE1-C65F6400EC91}">
      <p14:laserTraceLst xmlns:p14="http://schemas.microsoft.com/office/powerpoint/2010/main">
        <p14:tracePtLst>
          <p14:tracePt t="2462" x="641350" y="5448300"/>
          <p14:tracePt t="2528" x="635000" y="5441950"/>
          <p14:tracePt t="2678" x="641350" y="5378450"/>
          <p14:tracePt t="2689" x="685800" y="5302250"/>
          <p14:tracePt t="2694" x="755650" y="5181600"/>
          <p14:tracePt t="2712" x="996950" y="4965700"/>
          <p14:tracePt t="2741" x="1841500" y="4400550"/>
          <p14:tracePt t="2758" x="2298700" y="4121150"/>
          <p14:tracePt t="2774" x="2749550" y="3911600"/>
          <p14:tracePt t="2791" x="3155950" y="3816350"/>
          <p14:tracePt t="2808" x="3479800" y="3771900"/>
          <p14:tracePt t="2824" x="3663950" y="3759200"/>
          <p14:tracePt t="2842" x="3765550" y="3746500"/>
          <p14:tracePt t="2849" x="3784600" y="3740150"/>
          <p14:tracePt t="2858" x="3797300" y="3733800"/>
          <p14:tracePt t="2910" x="3797300" y="3721100"/>
          <p14:tracePt t="2919" x="3810000" y="3670300"/>
          <p14:tracePt t="2926" x="3829050" y="3613150"/>
          <p14:tracePt t="2941" x="3867150" y="3524250"/>
          <p14:tracePt t="2958" x="3886200" y="3473450"/>
          <p14:tracePt t="2974" x="3892550" y="3473450"/>
          <p14:tracePt t="3008" x="3854450" y="3473450"/>
          <p14:tracePt t="3024" x="3803650" y="3479800"/>
          <p14:tracePt t="3041" x="3752850" y="3486150"/>
          <p14:tracePt t="3057" x="3740150" y="3492500"/>
          <p14:tracePt t="3167" x="3733800" y="3492500"/>
          <p14:tracePt t="3176" x="3727450" y="3492500"/>
          <p14:tracePt t="3181" x="3708400" y="3498850"/>
          <p14:tracePt t="3191" x="3676650" y="3505200"/>
          <p14:tracePt t="3208" x="3625850" y="3505200"/>
          <p14:tracePt t="3225" x="3549650" y="3505200"/>
          <p14:tracePt t="3241" x="3486150" y="3492500"/>
          <p14:tracePt t="3258" x="3397250" y="3467100"/>
          <p14:tracePt t="3267" x="3365500" y="3454400"/>
          <p14:tracePt t="3275" x="3327400" y="3435350"/>
          <p14:tracePt t="3291" x="3232150" y="3371850"/>
          <p14:tracePt t="3308" x="3124200" y="3276600"/>
          <p14:tracePt t="3310" x="3092450" y="3251200"/>
          <p14:tracePt t="3325" x="3035300" y="3194050"/>
          <p14:tracePt t="3341" x="3009900" y="3143250"/>
          <p14:tracePt t="3358" x="3003550" y="3079750"/>
          <p14:tracePt t="3374" x="3022600" y="3003550"/>
          <p14:tracePt t="3392" x="3086100" y="2908300"/>
          <p14:tracePt t="3408" x="3175000" y="2806700"/>
          <p14:tracePt t="3425" x="3295650" y="2717800"/>
          <p14:tracePt t="3441" x="3454400" y="2628900"/>
          <p14:tracePt t="3445" x="3543300" y="2597150"/>
          <p14:tracePt t="3457" x="3670300" y="2559050"/>
          <p14:tracePt t="3474" x="3956050" y="2495550"/>
          <p14:tracePt t="3491" x="4273550" y="2476500"/>
          <p14:tracePt t="3502" x="4673600" y="2476500"/>
          <p14:tracePt t="3511" x="4902200" y="2482850"/>
          <p14:tracePt t="3524" x="5276850" y="2520950"/>
          <p14:tracePt t="3541" x="5645150" y="2597150"/>
          <p14:tracePt t="3557" x="5848350" y="2641600"/>
          <p14:tracePt t="3575" x="6000750" y="2698750"/>
          <p14:tracePt t="3591" x="6070600" y="2736850"/>
          <p14:tracePt t="3608" x="6102350" y="2774950"/>
          <p14:tracePt t="3625" x="6121400" y="2819400"/>
          <p14:tracePt t="3641" x="6140450" y="2870200"/>
          <p14:tracePt t="3645" x="6140450" y="2895600"/>
          <p14:tracePt t="3657" x="6140450" y="2933700"/>
          <p14:tracePt t="3674" x="6127750" y="3016250"/>
          <p14:tracePt t="3692" x="6089650" y="3111500"/>
          <p14:tracePt t="3699" x="6057900" y="3149600"/>
          <p14:tracePt t="3701" x="6026150" y="3194050"/>
          <p14:tracePt t="3725" x="5861050" y="3327400"/>
          <p14:tracePt t="3741" x="5721350" y="3403600"/>
          <p14:tracePt t="3757" x="5467350" y="3492500"/>
          <p14:tracePt t="3775" x="5156200" y="3581400"/>
          <p14:tracePt t="3791" x="4870450" y="3644900"/>
          <p14:tracePt t="3808" x="4552950" y="3663950"/>
          <p14:tracePt t="3824" x="4235450" y="3663950"/>
          <p14:tracePt t="3841" x="3841750" y="3606800"/>
          <p14:tracePt t="3858" x="3448050" y="3524250"/>
          <p14:tracePt t="3874" x="3175000" y="3454400"/>
          <p14:tracePt t="3876" x="3111500" y="3422650"/>
          <p14:tracePt t="3891" x="3054350" y="3384550"/>
          <p14:tracePt t="3908" x="3003550" y="3308350"/>
          <p14:tracePt t="3924" x="3003550" y="3200400"/>
          <p14:tracePt t="3941" x="3048000" y="3124200"/>
          <p14:tracePt t="3958" x="3079750" y="3092450"/>
          <p14:tracePt t="3975" x="3092450" y="3086100"/>
          <p14:tracePt t="3994" x="3105150" y="3073400"/>
          <p14:tracePt t="4007" x="3111500" y="3073400"/>
          <p14:tracePt t="4024" x="3117850" y="3067050"/>
          <p14:tracePt t="4046" x="3105150" y="3067050"/>
          <p14:tracePt t="4058" x="3092450" y="3067050"/>
          <p14:tracePt t="4074" x="3054350" y="3048000"/>
          <p14:tracePt t="4091" x="3028950" y="3048000"/>
          <p14:tracePt t="4108" x="3016250" y="3035300"/>
          <p14:tracePt t="4124" x="3009900" y="3022600"/>
          <p14:tracePt t="4141" x="3035300" y="2990850"/>
          <p14:tracePt t="4158" x="3092450" y="2952750"/>
          <p14:tracePt t="4174" x="3187700" y="2908300"/>
          <p14:tracePt t="4191" x="3321050" y="2863850"/>
          <p14:tracePt t="4209" x="3568700" y="2806700"/>
          <p14:tracePt t="4225" x="3975100" y="2717800"/>
          <p14:tracePt t="4241" x="4514850" y="2635250"/>
          <p14:tracePt t="4258" x="5092700" y="2590800"/>
          <p14:tracePt t="4274" x="5537200" y="2590800"/>
          <p14:tracePt t="4291" x="5765800" y="2647950"/>
          <p14:tracePt t="4308" x="5835650" y="2768600"/>
          <p14:tracePt t="4324" x="5822950" y="3028950"/>
          <p14:tracePt t="4341" x="5695950" y="3321050"/>
          <p14:tracePt t="4358" x="5549900" y="3556000"/>
          <p14:tracePt t="4374" x="5365750" y="3740150"/>
          <p14:tracePt t="4391" x="5162550" y="3860800"/>
          <p14:tracePt t="4408" x="4972050" y="3886200"/>
          <p14:tracePt t="4425" x="4705350" y="3898900"/>
          <p14:tracePt t="4444" x="4362450" y="3898900"/>
          <p14:tracePt t="4458" x="4013200" y="3841750"/>
          <p14:tracePt t="4474" x="3613150" y="3714750"/>
          <p14:tracePt t="4491" x="3244850" y="3543300"/>
          <p14:tracePt t="4509" x="3060700" y="3390900"/>
          <p14:tracePt t="4525" x="3060700" y="3295650"/>
          <p14:tracePt t="4541" x="3181350" y="3155950"/>
          <p14:tracePt t="4558" x="3422650" y="2946400"/>
          <p14:tracePt t="4574" x="3829050" y="2711450"/>
          <p14:tracePt t="4591" x="4337050" y="2520950"/>
          <p14:tracePt t="4608" x="4940300" y="2438400"/>
          <p14:tracePt t="4625" x="5492750" y="2432050"/>
          <p14:tracePt t="4644" x="5918200" y="2514600"/>
          <p14:tracePt t="4658" x="6127750" y="2641600"/>
          <p14:tracePt t="4675" x="6191250" y="2800350"/>
          <p14:tracePt t="4693" x="6096000" y="3175000"/>
          <p14:tracePt t="4707" x="6000750" y="3302000"/>
          <p14:tracePt t="4724" x="5543550" y="3575050"/>
          <p14:tracePt t="4741" x="5175250" y="3644900"/>
          <p14:tracePt t="4758" x="4800600" y="3663950"/>
          <p14:tracePt t="4775" x="4400550" y="3587750"/>
          <p14:tracePt t="4791" x="3937000" y="3390900"/>
          <p14:tracePt t="4808" x="3409950" y="3086100"/>
          <p14:tracePt t="4825" x="3048000" y="2857500"/>
          <p14:tracePt t="4841" x="2997200" y="2774950"/>
          <p14:tracePt t="4844" x="2997200" y="2730500"/>
          <p14:tracePt t="4858" x="3035300" y="2679700"/>
          <p14:tracePt t="4874" x="3270250" y="2540000"/>
          <p14:tracePt t="4891" x="3740150" y="2393950"/>
          <p14:tracePt t="4912" x="4756150" y="2279650"/>
          <p14:tracePt t="4925" x="5403850" y="2324100"/>
          <p14:tracePt t="4941" x="5873750" y="2540000"/>
          <p14:tracePt t="4957" x="6108700" y="2819400"/>
          <p14:tracePt t="4974" x="6178550" y="3168650"/>
          <p14:tracePt t="4991" x="6134100" y="3530600"/>
          <p14:tracePt t="5008" x="5911850" y="3905250"/>
          <p14:tracePt t="5025" x="5600700" y="4197350"/>
          <p14:tracePt t="5041" x="5200650" y="4400550"/>
          <p14:tracePt t="5058" x="4718050" y="4521200"/>
          <p14:tracePt t="5075" x="4235450" y="4591050"/>
          <p14:tracePt t="5091" x="3873500" y="4641850"/>
          <p14:tracePt t="5109" x="3473450" y="4711700"/>
          <p14:tracePt t="5124" x="3244850" y="4743450"/>
          <p14:tracePt t="5141" x="2997200" y="4762500"/>
          <p14:tracePt t="5159" x="2654300" y="4743450"/>
          <p14:tracePt t="5174" x="2444750" y="4603750"/>
          <p14:tracePt t="5191" x="2413000" y="4546600"/>
          <p14:tracePt t="5207" x="2413000" y="4533900"/>
          <p14:tracePt t="5326" x="2286000" y="4616450"/>
          <p14:tracePt t="5336" x="2184400" y="4679950"/>
          <p14:tracePt t="5349" x="1962150" y="4851400"/>
          <p14:tracePt t="5357" x="1771650" y="5048250"/>
          <p14:tracePt t="5375" x="1422400" y="5461000"/>
          <p14:tracePt t="5394" x="1123950" y="5880100"/>
          <p14:tracePt t="5408" x="889000" y="6210300"/>
          <p14:tracePt t="5425" x="692150" y="6515100"/>
          <p14:tracePt t="5441" x="520700" y="6851650"/>
          <p14:tracePt t="6267" x="641350" y="6591300"/>
          <p14:tracePt t="6272" x="628650" y="6584950"/>
          <p14:tracePt t="6281" x="622300" y="6584950"/>
          <p14:tracePt t="6303" x="622300" y="6578600"/>
          <p14:tracePt t="6322" x="615950" y="6572250"/>
          <p14:tracePt t="6336" x="615950" y="6565900"/>
          <p14:tracePt t="6348" x="615950" y="6553200"/>
          <p14:tracePt t="6365" x="615950" y="6527800"/>
          <p14:tracePt t="6531" x="615950" y="6534150"/>
          <p14:tracePt t="6533" x="615950" y="6546850"/>
          <p14:tracePt t="6545" x="615950" y="6565900"/>
          <p14:tracePt t="6557" x="615950" y="6610350"/>
          <p14:tracePt t="6579" x="615950" y="6648450"/>
          <p14:tracePt t="8637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49991"/>
            <a:ext cx="8525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Improve SCA Study</a:t>
            </a:r>
          </a:p>
          <a:p>
            <a:pPr algn="ctr"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Broaden the primary prevention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601763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Europace 2015 Nov; 17(11): 1720–1726.</a:t>
            </a:r>
          </a:p>
          <a:p>
            <a:pPr algn="r">
              <a:lnSpc>
                <a:spcPct val="100000"/>
              </a:lnSpc>
            </a:pPr>
            <a:r>
              <a:rPr lang="en-US" altLang="ko-KR" sz="1200" b="1" i="1" dirty="0"/>
              <a:t>Heart Rhythm. 2020 Mar;17(3):468-475. 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991EA02-D83F-4137-826E-B3076EB8DD42}"/>
              </a:ext>
            </a:extLst>
          </p:cNvPr>
          <p:cNvSpPr txBox="1">
            <a:spLocks/>
          </p:cNvSpPr>
          <p:nvPr/>
        </p:nvSpPr>
        <p:spPr>
          <a:xfrm>
            <a:off x="5399314" y="1262740"/>
            <a:ext cx="3210154" cy="208059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1. The Improve SCA study will investigate a subset of primary prevention (PP) patients, believed to be at similar risk of life-threatening ventricular arrhythmias as secondary prevention (SP) patients.</a:t>
            </a:r>
          </a:p>
          <a:p>
            <a:pPr latinLnBrk="0"/>
            <a:endParaRPr lang="en-US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2. Primary prevention patients will be assessed for additional risk factors: 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syncope/pre-syncope, non-sustained ventricular tachycardia, frequent premature ventricular contractions, and low left ventricular ejection fraction.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Those PP patients with one or more risk factors will be categorized 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‘1.5’ prevention group.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03F451F-B43B-449F-BCBB-82250341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8" y="1141256"/>
            <a:ext cx="4648044" cy="220207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969FA98-2B9D-4F10-A45D-2AE547CD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0" y="3440643"/>
            <a:ext cx="4331426" cy="24688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67414F-0E1F-4268-A4FA-D68BCB3D3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79" y="3345418"/>
            <a:ext cx="4331425" cy="258943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20AB2A5-630B-4517-B71E-F448D5D07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882" y="3374572"/>
            <a:ext cx="3714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18458" y="393536"/>
            <a:ext cx="77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ea typeface="PMingLiU" pitchFamily="18" charset="-120"/>
              </a:rPr>
              <a:t>How about Korea ?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61554" y="2520607"/>
            <a:ext cx="835152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r>
              <a:rPr lang="en-US" altLang="ko-KR" sz="2000" dirty="0"/>
              <a:t>In Korea, patients have a phobia for device just like other Asian patients.</a:t>
            </a:r>
          </a:p>
          <a:p>
            <a:pPr eaLnBrk="1" hangingPunct="1"/>
            <a:br>
              <a:rPr lang="en-US" altLang="ko-KR" sz="2000" dirty="0"/>
            </a:br>
            <a:r>
              <a:rPr lang="en-US" altLang="ko-KR" sz="2000" dirty="0"/>
              <a:t>So the number of implantation of device is so low in Korea.</a:t>
            </a:r>
            <a:br>
              <a:rPr lang="ko-KR" altLang="en-US" sz="2000" dirty="0"/>
            </a:b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691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and secondary prevention ICD in Korea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4763588" y="5913123"/>
            <a:ext cx="4075611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altLang="ko-KR" sz="1200" b="1" i="1"/>
              <a:t>Yonsei Med J 2017 May;58(3):514-520</a:t>
            </a:r>
            <a:r>
              <a:rPr lang="en-US" altLang="ko-KR" sz="1200" b="1" i="1" dirty="0"/>
              <a:t>.</a:t>
            </a:r>
            <a:endParaRPr lang="ko-KR" altLang="en-US" sz="1200" b="1" i="1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A99F799D-F2CA-41C5-9287-69EA92DE743B}"/>
              </a:ext>
            </a:extLst>
          </p:cNvPr>
          <p:cNvSpPr txBox="1">
            <a:spLocks/>
          </p:cNvSpPr>
          <p:nvPr/>
        </p:nvSpPr>
        <p:spPr>
          <a:xfrm>
            <a:off x="282681" y="4623100"/>
            <a:ext cx="3148496" cy="6455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Mean follow up period : 147±8 months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VT or VF events (primary vs. secondary)</a:t>
            </a:r>
          </a:p>
          <a:p>
            <a:pPr lvl="1"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10% vs. 21.5% (p=0.533)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98DEE17-1342-4C6F-97FC-A9B48C76B5CF}"/>
              </a:ext>
            </a:extLst>
          </p:cNvPr>
          <p:cNvSpPr txBox="1">
            <a:spLocks/>
          </p:cNvSpPr>
          <p:nvPr/>
        </p:nvSpPr>
        <p:spPr>
          <a:xfrm>
            <a:off x="3631470" y="4623100"/>
            <a:ext cx="2168439" cy="3279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A. Early phase within 40 months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D6A364E7-C7E2-4002-9506-0B1FD15BEFE6}"/>
              </a:ext>
            </a:extLst>
          </p:cNvPr>
          <p:cNvSpPr txBox="1">
            <a:spLocks/>
          </p:cNvSpPr>
          <p:nvPr/>
        </p:nvSpPr>
        <p:spPr>
          <a:xfrm>
            <a:off x="6441029" y="4627453"/>
            <a:ext cx="2168439" cy="3279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B. Late phase after 40 months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F5C192F-8E37-45F7-88D7-42720B6F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45" y="1618472"/>
            <a:ext cx="8419910" cy="3475224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068D6C9F-4149-45D1-A3D6-224543466598}"/>
              </a:ext>
            </a:extLst>
          </p:cNvPr>
          <p:cNvSpPr txBox="1">
            <a:spLocks/>
          </p:cNvSpPr>
          <p:nvPr/>
        </p:nvSpPr>
        <p:spPr>
          <a:xfrm>
            <a:off x="251021" y="5361495"/>
            <a:ext cx="8518510" cy="884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b="1" dirty="0">
                <a:ea typeface="PMingLiU" pitchFamily="18" charset="-120"/>
              </a:rPr>
              <a:t>Appropriate (A)</a:t>
            </a:r>
            <a:r>
              <a:rPr lang="en-US" altLang="ko-KR" sz="1200" dirty="0">
                <a:ea typeface="PMingLiU" pitchFamily="18" charset="-120"/>
              </a:rPr>
              <a:t> and inappropriate (B) implantable cardioverter-defibrillator (ICD) therapy, and </a:t>
            </a:r>
            <a:r>
              <a:rPr lang="en-US" altLang="ko-KR" sz="1200" b="1" dirty="0">
                <a:ea typeface="PMingLiU" pitchFamily="18" charset="-120"/>
              </a:rPr>
              <a:t>all-cause mortality (C)</a:t>
            </a:r>
          </a:p>
          <a:p>
            <a:endParaRPr lang="en-US" altLang="ko-KR" sz="1200" dirty="0"/>
          </a:p>
          <a:p>
            <a:r>
              <a:rPr lang="en-US" altLang="ko-KR" sz="1200" b="1" dirty="0">
                <a:solidFill>
                  <a:srgbClr val="FF0000"/>
                </a:solidFill>
              </a:rPr>
              <a:t>group 1</a:t>
            </a:r>
            <a:r>
              <a:rPr lang="en-US" altLang="ko-KR" sz="1200" dirty="0"/>
              <a:t> : </a:t>
            </a:r>
            <a:r>
              <a:rPr lang="en-US" altLang="ko-KR" sz="1200" b="1" dirty="0">
                <a:solidFill>
                  <a:srgbClr val="FF0000"/>
                </a:solidFill>
              </a:rPr>
              <a:t>primary prevention </a:t>
            </a:r>
            <a:r>
              <a:rPr lang="en-US" altLang="ko-KR" sz="1200" dirty="0"/>
              <a:t>for HF with ICD or CRT-D</a:t>
            </a:r>
          </a:p>
          <a:p>
            <a:r>
              <a:rPr lang="en-US" altLang="ko-KR" sz="1200" dirty="0"/>
              <a:t>group 2 : secondary prevention for HF with ICD or CRT-D</a:t>
            </a:r>
          </a:p>
          <a:p>
            <a:r>
              <a:rPr lang="en-US" altLang="ko-KR" sz="1200" dirty="0"/>
              <a:t>group 3 : primary and secondary prevention for non-HF with ICD </a:t>
            </a:r>
            <a:endParaRPr lang="ko-KR" alt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2E238-BF72-4C1A-BC64-69AFC1FB77B9}"/>
              </a:ext>
            </a:extLst>
          </p:cNvPr>
          <p:cNvSpPr txBox="1"/>
          <p:nvPr/>
        </p:nvSpPr>
        <p:spPr>
          <a:xfrm>
            <a:off x="920539" y="1266893"/>
            <a:ext cx="2327758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appropriate shock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E8AEC-B0CD-4D1E-8DBD-FA39BAEBF431}"/>
              </a:ext>
            </a:extLst>
          </p:cNvPr>
          <p:cNvSpPr txBox="1"/>
          <p:nvPr/>
        </p:nvSpPr>
        <p:spPr>
          <a:xfrm>
            <a:off x="3823063" y="1276401"/>
            <a:ext cx="23969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In-appropriate shock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7D262-3943-4D77-84D3-670074C5C424}"/>
              </a:ext>
            </a:extLst>
          </p:cNvPr>
          <p:cNvSpPr txBox="1"/>
          <p:nvPr/>
        </p:nvSpPr>
        <p:spPr>
          <a:xfrm>
            <a:off x="6685613" y="1261049"/>
            <a:ext cx="1988124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mortality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6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6911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and secondary prevention ICD in Korea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4763588" y="5913123"/>
            <a:ext cx="4075611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altLang="ko-KR" sz="1200" b="1" i="1"/>
              <a:t>Yonsei Med J 2017 May;58(3):514-520</a:t>
            </a:r>
            <a:r>
              <a:rPr lang="en-US" altLang="ko-KR" sz="1200" b="1" i="1" dirty="0"/>
              <a:t>.</a:t>
            </a:r>
            <a:endParaRPr lang="ko-KR" altLang="en-US" sz="1200" b="1" i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D9469C9-8407-436A-A344-8286FE7AB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4" y="1007603"/>
            <a:ext cx="8337025" cy="4387302"/>
          </a:xfrm>
          <a:prstGeom prst="rect">
            <a:avLst/>
          </a:prstGeom>
        </p:spPr>
      </p:pic>
      <p:sp>
        <p:nvSpPr>
          <p:cNvPr id="18" name="제목 1">
            <a:extLst>
              <a:ext uri="{FF2B5EF4-FFF2-40B4-BE49-F238E27FC236}">
                <a16:creationId xmlns:a16="http://schemas.microsoft.com/office/drawing/2014/main" id="{579C2A5D-D02F-4703-9DDD-33E982ED049E}"/>
              </a:ext>
            </a:extLst>
          </p:cNvPr>
          <p:cNvSpPr txBox="1">
            <a:spLocks/>
          </p:cNvSpPr>
          <p:nvPr/>
        </p:nvSpPr>
        <p:spPr>
          <a:xfrm>
            <a:off x="251021" y="5520588"/>
            <a:ext cx="8518510" cy="364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200" dirty="0">
                <a:ea typeface="PMingLiU" pitchFamily="18" charset="-120"/>
              </a:rPr>
              <a:t>This small study with only about 100 patients in Korea also showed that efficacy of ICD for primary prevention is not low.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A5F1838-747A-41A6-A5AB-307DE2590F58}"/>
              </a:ext>
            </a:extLst>
          </p:cNvPr>
          <p:cNvSpPr/>
          <p:nvPr/>
        </p:nvSpPr>
        <p:spPr>
          <a:xfrm>
            <a:off x="6333506" y="2708365"/>
            <a:ext cx="673332" cy="2369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3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and secondary prevention ICD</a:t>
            </a:r>
            <a:b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Sejong General Hospital, Korea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1200" b="1" i="1" dirty="0"/>
              <a:t>APHRS 2017 </a:t>
            </a:r>
            <a:endParaRPr lang="pt-BR" altLang="ko-KR" sz="1200" b="1" i="1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C4F5309-D2BB-4A00-90D8-A347EDA0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3" y="1557658"/>
            <a:ext cx="2727243" cy="290825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BADE73E-9E2A-4A1E-BEF0-FC232C45A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969"/>
          <a:stretch/>
        </p:blipFill>
        <p:spPr>
          <a:xfrm>
            <a:off x="2991965" y="1641349"/>
            <a:ext cx="5838529" cy="2824563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99F799D-F2CA-41C5-9287-69EA92DE743B}"/>
              </a:ext>
            </a:extLst>
          </p:cNvPr>
          <p:cNvSpPr txBox="1">
            <a:spLocks/>
          </p:cNvSpPr>
          <p:nvPr/>
        </p:nvSpPr>
        <p:spPr>
          <a:xfrm>
            <a:off x="282681" y="4623100"/>
            <a:ext cx="3148496" cy="6455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Mean follow up period : 147±8 months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VT or VF events (primary vs. secondary)</a:t>
            </a:r>
          </a:p>
          <a:p>
            <a:pPr lvl="1"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10% vs. 21.5% (p=0.533)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98DEE17-1342-4C6F-97FC-A9B48C76B5CF}"/>
              </a:ext>
            </a:extLst>
          </p:cNvPr>
          <p:cNvSpPr txBox="1">
            <a:spLocks/>
          </p:cNvSpPr>
          <p:nvPr/>
        </p:nvSpPr>
        <p:spPr>
          <a:xfrm>
            <a:off x="3631470" y="4623100"/>
            <a:ext cx="2168439" cy="3279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A. Early phase within 40 months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D6A364E7-C7E2-4002-9506-0B1FD15BEFE6}"/>
              </a:ext>
            </a:extLst>
          </p:cNvPr>
          <p:cNvSpPr txBox="1">
            <a:spLocks/>
          </p:cNvSpPr>
          <p:nvPr/>
        </p:nvSpPr>
        <p:spPr>
          <a:xfrm>
            <a:off x="6441029" y="4627453"/>
            <a:ext cx="2168439" cy="3279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B. Late phase after 40 months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991EA02-D83F-4137-826E-B3076EB8DD42}"/>
              </a:ext>
            </a:extLst>
          </p:cNvPr>
          <p:cNvSpPr txBox="1">
            <a:spLocks/>
          </p:cNvSpPr>
          <p:nvPr/>
        </p:nvSpPr>
        <p:spPr>
          <a:xfrm>
            <a:off x="304800" y="5228349"/>
            <a:ext cx="8304668" cy="6455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Interesting point is that overall primary and secondary prevention is not different. However, after long-term follow up after 40 months, VF/VT event and needed appropriate ATP and shock is higher in primary group. This result supports  and emphasizes the importance of primary ICD therapy in long-term outcomes.</a:t>
            </a:r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Responder and LVEF in CRT</a:t>
            </a:r>
            <a:b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Sejong General Hospital, Korea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b="1" i="1" dirty="0"/>
              <a:t>Unpublished data from Sejong General Hospital</a:t>
            </a:r>
            <a:br>
              <a:rPr lang="sv-SE" altLang="ko-KR" sz="1200" b="1" i="1" dirty="0"/>
            </a:br>
            <a:endParaRPr lang="ko-KR" altLang="en-US" sz="300" b="1" i="1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991EA02-D83F-4137-826E-B3076EB8DD42}"/>
              </a:ext>
            </a:extLst>
          </p:cNvPr>
          <p:cNvSpPr txBox="1">
            <a:spLocks/>
          </p:cNvSpPr>
          <p:nvPr/>
        </p:nvSpPr>
        <p:spPr>
          <a:xfrm>
            <a:off x="304800" y="5176109"/>
            <a:ext cx="8589640" cy="33359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/>
              <a:t>85 cases, 2005~2017, CRT clinic in Sejong General Hospital, mean 363 days follow up</a:t>
            </a:r>
            <a:endParaRPr lang="ko-KR" altLang="en-US" sz="200" dirty="0"/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3EB172B9-FADC-435A-9664-B67B2B41D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191952"/>
              </p:ext>
            </p:extLst>
          </p:nvPr>
        </p:nvGraphicFramePr>
        <p:xfrm>
          <a:off x="287379" y="1767386"/>
          <a:ext cx="4108467" cy="272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제목 1">
            <a:extLst>
              <a:ext uri="{FF2B5EF4-FFF2-40B4-BE49-F238E27FC236}">
                <a16:creationId xmlns:a16="http://schemas.microsoft.com/office/drawing/2014/main" id="{79A2F9A3-3668-4D03-82BE-0E0D41A1C7D4}"/>
              </a:ext>
            </a:extLst>
          </p:cNvPr>
          <p:cNvSpPr txBox="1">
            <a:spLocks/>
          </p:cNvSpPr>
          <p:nvPr/>
        </p:nvSpPr>
        <p:spPr>
          <a:xfrm>
            <a:off x="685002" y="4915135"/>
            <a:ext cx="7924466" cy="370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300" dirty="0">
              <a:latin typeface="+mn-lt"/>
            </a:endParaRPr>
          </a:p>
        </p:txBody>
      </p:sp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A38AA3E7-1963-4450-BBF8-6614102AC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417546"/>
              </p:ext>
            </p:extLst>
          </p:nvPr>
        </p:nvGraphicFramePr>
        <p:xfrm>
          <a:off x="4543895" y="1665571"/>
          <a:ext cx="4600105" cy="333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6">
            <a:extLst>
              <a:ext uri="{FF2B5EF4-FFF2-40B4-BE49-F238E27FC236}">
                <a16:creationId xmlns:a16="http://schemas.microsoft.com/office/drawing/2014/main" id="{4E1897AB-8CA0-44AE-A0FE-E1D684E2D5B6}"/>
              </a:ext>
            </a:extLst>
          </p:cNvPr>
          <p:cNvSpPr txBox="1"/>
          <p:nvPr/>
        </p:nvSpPr>
        <p:spPr>
          <a:xfrm>
            <a:off x="5309793" y="2794899"/>
            <a:ext cx="1069798" cy="26750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LVEF  25.84 %</a:t>
            </a:r>
            <a:endParaRPr lang="ko-KR" altLang="en-US" sz="1100" b="1" dirty="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D3D54250-EA6A-4FDB-9A13-205865FA0763}"/>
              </a:ext>
            </a:extLst>
          </p:cNvPr>
          <p:cNvSpPr txBox="1"/>
          <p:nvPr/>
        </p:nvSpPr>
        <p:spPr>
          <a:xfrm>
            <a:off x="7783781" y="1821791"/>
            <a:ext cx="1110659" cy="1976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LVEF  33.64%</a:t>
            </a:r>
            <a:endParaRPr lang="ko-KR" altLang="en-US" sz="1100" b="1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7E8A1F7E-C6A4-4F71-8D01-5FE0477BC006}"/>
              </a:ext>
            </a:extLst>
          </p:cNvPr>
          <p:cNvSpPr txBox="1"/>
          <p:nvPr/>
        </p:nvSpPr>
        <p:spPr>
          <a:xfrm>
            <a:off x="5539938" y="4741055"/>
            <a:ext cx="839653" cy="26750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/>
              <a:t>Pre LVEF</a:t>
            </a:r>
            <a:endParaRPr lang="ko-KR" altLang="en-US" sz="1100" dirty="0"/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26FBCC64-B032-474F-AFD8-7758B8819EF3}"/>
              </a:ext>
            </a:extLst>
          </p:cNvPr>
          <p:cNvSpPr txBox="1"/>
          <p:nvPr/>
        </p:nvSpPr>
        <p:spPr>
          <a:xfrm>
            <a:off x="7443504" y="4741055"/>
            <a:ext cx="839653" cy="26750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/>
              <a:t>Post LVEF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198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691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Prognosis of </a:t>
            </a:r>
            <a:r>
              <a:rPr lang="en-US" altLang="ko-KR" sz="2800" b="1" i="1" u="sng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Variant Angina </a:t>
            </a: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Manifesting as Aborted Sudden Cardiac Death</a:t>
            </a: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4763588" y="5913123"/>
            <a:ext cx="4075611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200" b="1" i="1" dirty="0"/>
              <a:t>J Am Coll Cardiol 2016;68:137–45.</a:t>
            </a:r>
            <a:endParaRPr lang="ko-KR" altLang="en-US" sz="1200" b="1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5139AE-A123-4BFB-8B3E-83C2DBD0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10" y="1381044"/>
            <a:ext cx="7304957" cy="18589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C2D982-2523-49EA-BE2D-3E3231AC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778" y="3452032"/>
            <a:ext cx="3310357" cy="24465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0C7BC10-B290-4393-A366-B9C35363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6" y="3401009"/>
            <a:ext cx="3697916" cy="25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18458" y="393536"/>
            <a:ext cx="77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Summary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9C6F4B1-19F5-4CBD-B2CC-65F5DCC6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9" y="1135931"/>
            <a:ext cx="844731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vs. Secondary prevention 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: not-inferior of primary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Ischemic primary vs. Non-ischemic primary prevention 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: questionable non-ischemic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non-ischemic DCMP vs. other CMP (etc., HCMP)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: under-utilization, in Asia</a:t>
            </a:r>
          </a:p>
          <a:p>
            <a:pPr eaLnBrk="1" hangingPunct="1"/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or secondary prevention on Variant angina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: ICD need for post variant angina and ROSC</a:t>
            </a:r>
          </a:p>
          <a:p>
            <a:pPr eaLnBrk="1" hangingPunct="1"/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Well established AF guideline in Korea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: However, VA and CIED guideline in Korea ? Reimbursement system ?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D7FCCAF-B11C-473F-A92D-8A0F1607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5" y="5521762"/>
            <a:ext cx="4798423" cy="70636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62447F2-17B9-47F9-AFCE-52DE7245150D}"/>
              </a:ext>
            </a:extLst>
          </p:cNvPr>
          <p:cNvSpPr/>
          <p:nvPr/>
        </p:nvSpPr>
        <p:spPr>
          <a:xfrm>
            <a:off x="3053195" y="6112550"/>
            <a:ext cx="62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solidFill>
                  <a:srgbClr val="7030A0"/>
                </a:solidFill>
              </a:rPr>
              <a:t>2018</a:t>
            </a:r>
            <a:endParaRPr lang="ko-KR" altLang="ko-KR" sz="1400" b="1" dirty="0">
              <a:solidFill>
                <a:srgbClr val="7030A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4A9D67A-EA2B-4AA8-BD72-43C51CE1DF31}"/>
              </a:ext>
            </a:extLst>
          </p:cNvPr>
          <p:cNvSpPr/>
          <p:nvPr/>
        </p:nvSpPr>
        <p:spPr>
          <a:xfrm>
            <a:off x="4633798" y="6108191"/>
            <a:ext cx="62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>
                <a:solidFill>
                  <a:srgbClr val="7030A0"/>
                </a:solidFill>
              </a:rPr>
              <a:t>2018</a:t>
            </a:r>
            <a:endParaRPr lang="ko-KR" altLang="ko-KR" sz="1400" b="1" dirty="0">
              <a:solidFill>
                <a:srgbClr val="7030A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F5FC103-E3DF-4CCF-955B-B3CDC007D984}"/>
              </a:ext>
            </a:extLst>
          </p:cNvPr>
          <p:cNvSpPr/>
          <p:nvPr/>
        </p:nvSpPr>
        <p:spPr>
          <a:xfrm>
            <a:off x="1463872" y="6108194"/>
            <a:ext cx="621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solidFill>
                  <a:srgbClr val="FF0000"/>
                </a:solidFill>
              </a:rPr>
              <a:t>2022</a:t>
            </a:r>
            <a:endParaRPr lang="ko-KR" altLang="ko-K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18458" y="950885"/>
            <a:ext cx="77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 for your attentions 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:\서류모음(이화)\이대사진_마크\투시도.jpg">
            <a:extLst>
              <a:ext uri="{FF2B5EF4-FFF2-40B4-BE49-F238E27FC236}">
                <a16:creationId xmlns:a16="http://schemas.microsoft.com/office/drawing/2014/main" id="{1FC59C5C-BB60-419C-8E26-A477DCF58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8" b="12529"/>
          <a:stretch/>
        </p:blipFill>
        <p:spPr bwMode="auto">
          <a:xfrm>
            <a:off x="-7937" y="2314949"/>
            <a:ext cx="9138836" cy="328686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46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18458" y="393536"/>
            <a:ext cx="77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ICD Hot Issues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18458" y="1432033"/>
            <a:ext cx="77070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vs. Secondary prevention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Ischemic primary vs. Non-ischemic primary prevention</a:t>
            </a:r>
          </a:p>
          <a:p>
            <a:pPr eaLnBrk="1" hangingPunct="1"/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non-ischemic DCMP vs. other CMP (etc., HCMP)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ko-KR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0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Primary or secondary prevention on Variant angina</a:t>
            </a:r>
            <a:endParaRPr lang="ko-KR" altLang="en-US" sz="2000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098B9CB-DEE6-4C7A-B59E-680D846A70F6}"/>
              </a:ext>
            </a:extLst>
          </p:cNvPr>
          <p:cNvSpPr/>
          <p:nvPr/>
        </p:nvSpPr>
        <p:spPr>
          <a:xfrm>
            <a:off x="718986" y="4370200"/>
            <a:ext cx="7667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primary ICD prevention: </a:t>
            </a:r>
          </a:p>
          <a:p>
            <a:r>
              <a:rPr lang="en-US" altLang="ko-KR" sz="2000" spc="23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adequate in South Korea? → Not Yet</a:t>
            </a:r>
            <a:endParaRPr lang="ko-KR" altLang="en-US" sz="2000" spc="23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9A7925E-4479-46AB-A96D-E476AF29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365"/>
            <a:ext cx="9144000" cy="345875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4CCC3895-CC4E-4B68-8276-F656DEC8095F}"/>
              </a:ext>
            </a:extLst>
          </p:cNvPr>
          <p:cNvSpPr txBox="1">
            <a:spLocks/>
          </p:cNvSpPr>
          <p:nvPr/>
        </p:nvSpPr>
        <p:spPr>
          <a:xfrm>
            <a:off x="243840" y="5495111"/>
            <a:ext cx="8595360" cy="667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altLang="ko-KR" sz="1200" b="1" i="1" dirty="0"/>
              <a:t>Raatikainen MJ et al. Europace. 2015 Jan;17 Suppl 1:i1-75.</a:t>
            </a:r>
          </a:p>
          <a:p>
            <a:pPr algn="r">
              <a:lnSpc>
                <a:spcPct val="100000"/>
              </a:lnSpc>
            </a:pPr>
            <a:r>
              <a:rPr lang="pt-BR" altLang="ko-KR" sz="1200" b="1" i="1" dirty="0"/>
              <a:t>Greenspon AJ et al. J Am Coll Cardiol. 2011 Aug 30;58(10):1001-6.</a:t>
            </a:r>
          </a:p>
          <a:p>
            <a:pPr algn="r">
              <a:lnSpc>
                <a:spcPct val="100000"/>
              </a:lnSpc>
            </a:pPr>
            <a:r>
              <a:rPr lang="pt-BR" altLang="ko-KR" sz="1200" b="1" i="1" dirty="0"/>
              <a:t>Lee JH et al. Korean Circ J. 2019 Sep;49(9):841-852.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6C3C7-626D-45C8-8385-2F53DAD3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8" y="393536"/>
            <a:ext cx="77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Trend of ICD Implantation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Annual number of New ICD implantation in Korea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6A113B-3CDC-4713-A81D-EF3E1251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635"/>
            <a:ext cx="9144000" cy="415873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altLang="ko-KR" sz="1200" b="1" i="1" dirty="0"/>
              <a:t>Pacing Clin Electrophysiol. 2019;42:1086–1094.</a:t>
            </a:r>
          </a:p>
        </p:txBody>
      </p:sp>
    </p:spTree>
    <p:extLst>
      <p:ext uri="{BB962C8B-B14F-4D97-AF65-F5344CB8AC3E}">
        <p14:creationId xmlns:p14="http://schemas.microsoft.com/office/powerpoint/2010/main" val="28087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ICD Indication proportion as Etiology in Korea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altLang="ko-KR" sz="1200" b="1" i="1" dirty="0"/>
              <a:t>Pacing Clin Electrophysiol. 2019;42:1086–1094.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02173A-3D4C-496C-8204-327F5267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915684"/>
            <a:ext cx="7811588" cy="4927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212E0-774F-429B-B4CF-A889400A1897}"/>
              </a:ext>
            </a:extLst>
          </p:cNvPr>
          <p:cNvSpPr txBox="1"/>
          <p:nvPr/>
        </p:nvSpPr>
        <p:spPr>
          <a:xfrm>
            <a:off x="4720046" y="3796937"/>
            <a:ext cx="2377440" cy="143691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7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39635" y="393536"/>
            <a:ext cx="8429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Clinical Trial Evidence of ICD primary prevention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7B6B0E-5E69-4EBD-B410-F79D28E0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107"/>
            <a:ext cx="9144000" cy="4029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A95685-F27A-43DA-8EA0-03F2D5114BCF}"/>
              </a:ext>
            </a:extLst>
          </p:cNvPr>
          <p:cNvSpPr txBox="1"/>
          <p:nvPr/>
        </p:nvSpPr>
        <p:spPr>
          <a:xfrm>
            <a:off x="8082545" y="1486633"/>
            <a:ext cx="983077" cy="389526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16C8C-665B-495D-A128-E42D49C98CDE}"/>
              </a:ext>
            </a:extLst>
          </p:cNvPr>
          <p:cNvSpPr txBox="1"/>
          <p:nvPr/>
        </p:nvSpPr>
        <p:spPr>
          <a:xfrm>
            <a:off x="4377031" y="1490984"/>
            <a:ext cx="1091952" cy="389526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9160FB-8965-4CF6-AC46-2D0EB7789A05}"/>
              </a:ext>
            </a:extLst>
          </p:cNvPr>
          <p:cNvSpPr/>
          <p:nvPr/>
        </p:nvSpPr>
        <p:spPr>
          <a:xfrm>
            <a:off x="2913982" y="5463125"/>
            <a:ext cx="3042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solidFill>
                  <a:srgbClr val="0000CC"/>
                </a:solidFill>
              </a:rPr>
              <a:t>All cause death : HR 0.65, p=0.08</a:t>
            </a:r>
          </a:p>
          <a:p>
            <a:pPr fontAlgn="base"/>
            <a:r>
              <a:rPr lang="en-US" altLang="ko-KR" sz="1400" b="1" dirty="0">
                <a:solidFill>
                  <a:srgbClr val="0000CC"/>
                </a:solidFill>
              </a:rPr>
              <a:t>SCD : HR 0.20, p=0.006</a:t>
            </a:r>
            <a:endParaRPr lang="ko-KR" altLang="ko-KR" sz="1400" b="1" dirty="0">
              <a:solidFill>
                <a:srgbClr val="0000CC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ACEEFBB-D2E0-4784-A2CD-F12405B9FB19}"/>
              </a:ext>
            </a:extLst>
          </p:cNvPr>
          <p:cNvSpPr/>
          <p:nvPr/>
        </p:nvSpPr>
        <p:spPr>
          <a:xfrm>
            <a:off x="6079565" y="5467475"/>
            <a:ext cx="3042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b="1" dirty="0">
                <a:solidFill>
                  <a:srgbClr val="0000CC"/>
                </a:solidFill>
              </a:rPr>
              <a:t>All cause death : HR 0.87, p=0.28</a:t>
            </a:r>
          </a:p>
          <a:p>
            <a:pPr fontAlgn="base"/>
            <a:r>
              <a:rPr lang="en-US" altLang="ko-KR" sz="1400" b="1" dirty="0">
                <a:solidFill>
                  <a:srgbClr val="0000CC"/>
                </a:solidFill>
              </a:rPr>
              <a:t>SCD : HR 0.50, p=0.005</a:t>
            </a:r>
            <a:endParaRPr lang="ko-KR" altLang="ko-KR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393536"/>
            <a:ext cx="852569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DANISH </a:t>
            </a:r>
          </a:p>
          <a:p>
            <a:pPr algn="ctr" eaLnBrk="1" hangingPunct="1"/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Danish Study to Assess the Efficacy of ICDs in Patients</a:t>
            </a:r>
          </a:p>
          <a:p>
            <a:pPr algn="ctr" eaLnBrk="1" hangingPunct="1"/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Non-Ischemic Systolic Heart Failure on Mortality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3B77BBDF-3AA6-4700-B136-7FBE0B79E366}"/>
              </a:ext>
            </a:extLst>
          </p:cNvPr>
          <p:cNvSpPr txBox="1">
            <a:spLocks/>
          </p:cNvSpPr>
          <p:nvPr/>
        </p:nvSpPr>
        <p:spPr>
          <a:xfrm>
            <a:off x="243840" y="5843451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altLang="ko-KR" sz="1200" b="1" i="1" dirty="0"/>
              <a:t>N Engl J Med. 2016 Sep 29;375(13):1221-30.</a:t>
            </a:r>
            <a:endParaRPr lang="pt-BR" altLang="ko-KR" sz="1200" b="1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2B1D418-12B9-473A-8A67-77B79D86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0" y="1543114"/>
            <a:ext cx="7623628" cy="43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43840" y="245486"/>
            <a:ext cx="8525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ICMP, primary prevention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696457B8-B46E-4937-BC15-B0468B9AC615}"/>
              </a:ext>
            </a:extLst>
          </p:cNvPr>
          <p:cNvSpPr txBox="1">
            <a:spLocks/>
          </p:cNvSpPr>
          <p:nvPr/>
        </p:nvSpPr>
        <p:spPr>
          <a:xfrm>
            <a:off x="243840" y="5913123"/>
            <a:ext cx="8595360" cy="319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altLang="ko-KR" sz="1200" b="1" i="1" dirty="0"/>
              <a:t>Circulation. 2018;138:e272–e391</a:t>
            </a:r>
            <a:r>
              <a:rPr lang="en-US" altLang="ko-KR" sz="1200" b="1" i="1" dirty="0"/>
              <a:t>.</a:t>
            </a:r>
            <a:endParaRPr lang="it-IT" altLang="ko-KR" sz="1200" b="1" i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85EBC9E-E4C9-4839-A356-2F323754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3" y="806893"/>
            <a:ext cx="4120836" cy="50373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EA1E81C-5F4B-46BD-9326-D5D7B8FC4A4A}"/>
              </a:ext>
            </a:extLst>
          </p:cNvPr>
          <p:cNvSpPr/>
          <p:nvPr/>
        </p:nvSpPr>
        <p:spPr>
          <a:xfrm>
            <a:off x="2252003" y="1706834"/>
            <a:ext cx="1687913" cy="189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29129-645E-44B4-A875-B8CBEB4A2B7D}"/>
              </a:ext>
            </a:extLst>
          </p:cNvPr>
          <p:cNvSpPr txBox="1"/>
          <p:nvPr/>
        </p:nvSpPr>
        <p:spPr>
          <a:xfrm>
            <a:off x="4963380" y="2266799"/>
            <a:ext cx="13331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  <a:p>
            <a:r>
              <a:rPr lang="en-US" altLang="ko-KR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NYHA class I</a:t>
            </a:r>
            <a:endParaRPr lang="ko-KR" altLang="en-US" sz="2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66106E2-2F6A-4F55-A864-42D14FE11240}"/>
              </a:ext>
            </a:extLst>
          </p:cNvPr>
          <p:cNvSpPr/>
          <p:nvPr/>
        </p:nvSpPr>
        <p:spPr>
          <a:xfrm>
            <a:off x="3967404" y="2748834"/>
            <a:ext cx="840756" cy="189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85BDA3-761B-4A0F-A8EC-ABCDBD1BB655}"/>
              </a:ext>
            </a:extLst>
          </p:cNvPr>
          <p:cNvSpPr/>
          <p:nvPr/>
        </p:nvSpPr>
        <p:spPr>
          <a:xfrm>
            <a:off x="3180034" y="2285346"/>
            <a:ext cx="1085086" cy="190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51F8C-2B9A-4039-8B43-142B066FAEC1}"/>
              </a:ext>
            </a:extLst>
          </p:cNvPr>
          <p:cNvSpPr txBox="1"/>
          <p:nvPr/>
        </p:nvSpPr>
        <p:spPr>
          <a:xfrm>
            <a:off x="6257392" y="2224131"/>
            <a:ext cx="19199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</a:p>
          <a:p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symptom criteria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923A42-93E1-42AE-BB13-0D655F0AD28C}"/>
              </a:ext>
            </a:extLst>
          </p:cNvPr>
          <p:cNvSpPr txBox="1"/>
          <p:nvPr/>
        </p:nvSpPr>
        <p:spPr>
          <a:xfrm>
            <a:off x="4963380" y="864855"/>
            <a:ext cx="2056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</a:p>
          <a:p>
            <a:r>
              <a:rPr lang="en-US" altLang="ko-K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standard</a:t>
            </a:r>
            <a:endParaRPr lang="ko-K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B539354-2627-4EE8-86D2-69453EA62F15}"/>
              </a:ext>
            </a:extLst>
          </p:cNvPr>
          <p:cNvSpPr/>
          <p:nvPr/>
        </p:nvSpPr>
        <p:spPr>
          <a:xfrm>
            <a:off x="3188743" y="1073844"/>
            <a:ext cx="1085086" cy="1892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DD1DAD7-0B08-44C2-BB2B-A47BFF109DD3}"/>
              </a:ext>
            </a:extLst>
          </p:cNvPr>
          <p:cNvSpPr/>
          <p:nvPr/>
        </p:nvSpPr>
        <p:spPr>
          <a:xfrm>
            <a:off x="2308855" y="5177885"/>
            <a:ext cx="2292514" cy="309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F718CA-BBD8-43B2-989F-E02D0C266A06}"/>
              </a:ext>
            </a:extLst>
          </p:cNvPr>
          <p:cNvSpPr txBox="1"/>
          <p:nvPr/>
        </p:nvSpPr>
        <p:spPr>
          <a:xfrm>
            <a:off x="4941608" y="4875161"/>
            <a:ext cx="2056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</a:p>
          <a:p>
            <a:r>
              <a:rPr lang="en-US" altLang="ko-K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standard</a:t>
            </a:r>
            <a:endParaRPr lang="ko-K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"/>
    </mc:Choice>
    <mc:Fallback xmlns="">
      <p:transition spd="slow" advTm="591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1810</TotalTime>
  <Words>1337</Words>
  <Application>Microsoft Office PowerPoint</Application>
  <PresentationFormat>화면 슬라이드 쇼(4:3)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KKP-MSI_WITH</dc:creator>
  <cp:lastModifiedBy>김동혁(의료원)</cp:lastModifiedBy>
  <cp:revision>66</cp:revision>
  <dcterms:created xsi:type="dcterms:W3CDTF">2019-09-18T06:33:20Z</dcterms:created>
  <dcterms:modified xsi:type="dcterms:W3CDTF">2022-10-19T18:27:12Z</dcterms:modified>
</cp:coreProperties>
</file>